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88" r:id="rId3"/>
    <p:sldId id="257" r:id="rId4"/>
    <p:sldId id="287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89" r:id="rId18"/>
    <p:sldId id="271" r:id="rId19"/>
    <p:sldId id="272" r:id="rId20"/>
    <p:sldId id="273" r:id="rId21"/>
    <p:sldId id="290" r:id="rId22"/>
    <p:sldId id="274" r:id="rId23"/>
    <p:sldId id="275" r:id="rId24"/>
    <p:sldId id="276" r:id="rId25"/>
    <p:sldId id="277" r:id="rId26"/>
    <p:sldId id="278" r:id="rId27"/>
    <p:sldId id="279" r:id="rId28"/>
    <p:sldId id="298" r:id="rId29"/>
    <p:sldId id="299" r:id="rId30"/>
    <p:sldId id="280" r:id="rId31"/>
    <p:sldId id="281" r:id="rId32"/>
    <p:sldId id="282" r:id="rId33"/>
    <p:sldId id="300" r:id="rId34"/>
    <p:sldId id="301" r:id="rId35"/>
    <p:sldId id="302" r:id="rId36"/>
    <p:sldId id="283" r:id="rId37"/>
    <p:sldId id="284" r:id="rId38"/>
    <p:sldId id="303" r:id="rId39"/>
    <p:sldId id="305" r:id="rId40"/>
    <p:sldId id="304" r:id="rId41"/>
    <p:sldId id="324" r:id="rId42"/>
    <p:sldId id="285" r:id="rId43"/>
    <p:sldId id="286" r:id="rId44"/>
    <p:sldId id="291" r:id="rId45"/>
    <p:sldId id="292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4" r:id="rId54"/>
    <p:sldId id="315" r:id="rId55"/>
    <p:sldId id="316" r:id="rId56"/>
    <p:sldId id="322" r:id="rId57"/>
    <p:sldId id="317" r:id="rId58"/>
    <p:sldId id="325" r:id="rId59"/>
    <p:sldId id="318" r:id="rId60"/>
    <p:sldId id="326" r:id="rId61"/>
    <p:sldId id="323" r:id="rId6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860" y="-2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596DC-2B21-4990-B72B-A01103115B48}" type="datetimeFigureOut">
              <a:rPr lang="ru-RU" smtClean="0"/>
              <a:pPr/>
              <a:t>03.08.2025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83CD3E-9AE1-477C-A900-5F6FFBBB2105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268b0a6265c_1_1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268b0a6265c_1_1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1ec50cc1201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9" name="Google Shape;2399;g1ec50cc1201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29f22a8a85f_0_3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29f22a8a85f_0_3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268b0a6265c_1_1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268b0a6265c_1_1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268b0a6265c_1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5" name="Google Shape;1945;g268b0a6265c_1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268b0a6265c_1_1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268b0a6265c_1_1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268b0a6265c_1_1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Google Shape;2060;g268b0a6265c_1_1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268b0a6265c_1_1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" name="Google Shape;2110;g268b0a6265c_1_1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g1ec50cc1201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2" name="Google Shape;2302;g1ec50cc1201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268b0a6265c_1_2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268b0a6265c_1_2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D733-C3D0-4FD9-BC35-931633D0F4A8}" type="datetimeFigureOut">
              <a:rPr lang="ru-RU" smtClean="0"/>
              <a:pPr/>
              <a:t>03.08.2025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E794-79A3-4AB0-B840-B0DDEDE06AC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D733-C3D0-4FD9-BC35-931633D0F4A8}" type="datetimeFigureOut">
              <a:rPr lang="ru-RU" smtClean="0"/>
              <a:pPr/>
              <a:t>03.08.2025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E794-79A3-4AB0-B840-B0DDEDE06AC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D733-C3D0-4FD9-BC35-931633D0F4A8}" type="datetimeFigureOut">
              <a:rPr lang="ru-RU" smtClean="0"/>
              <a:pPr/>
              <a:t>03.08.2025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E794-79A3-4AB0-B840-B0DDEDE06AC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для формул/иллюстраций">
  <p:cSld name="Слайд для формул/иллюстраций">
    <p:bg>
      <p:bgPr>
        <a:noFill/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02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586700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sz="180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sz="140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sz="140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sz="140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sz="140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sz="140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sz="140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sz="140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sz="140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D733-C3D0-4FD9-BC35-931633D0F4A8}" type="datetimeFigureOut">
              <a:rPr lang="ru-RU" smtClean="0"/>
              <a:pPr/>
              <a:t>03.08.2025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E794-79A3-4AB0-B840-B0DDEDE06AC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D733-C3D0-4FD9-BC35-931633D0F4A8}" type="datetimeFigureOut">
              <a:rPr lang="ru-RU" smtClean="0"/>
              <a:pPr/>
              <a:t>03.08.2025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E794-79A3-4AB0-B840-B0DDEDE06AC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D733-C3D0-4FD9-BC35-931633D0F4A8}" type="datetimeFigureOut">
              <a:rPr lang="ru-RU" smtClean="0"/>
              <a:pPr/>
              <a:t>03.08.2025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E794-79A3-4AB0-B840-B0DDEDE06AC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D733-C3D0-4FD9-BC35-931633D0F4A8}" type="datetimeFigureOut">
              <a:rPr lang="ru-RU" smtClean="0"/>
              <a:pPr/>
              <a:t>03.08.2025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E794-79A3-4AB0-B840-B0DDEDE06AC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D733-C3D0-4FD9-BC35-931633D0F4A8}" type="datetimeFigureOut">
              <a:rPr lang="ru-RU" smtClean="0"/>
              <a:pPr/>
              <a:t>03.08.2025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E794-79A3-4AB0-B840-B0DDEDE06AC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D733-C3D0-4FD9-BC35-931633D0F4A8}" type="datetimeFigureOut">
              <a:rPr lang="ru-RU" smtClean="0"/>
              <a:pPr/>
              <a:t>03.08.2025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E794-79A3-4AB0-B840-B0DDEDE06AC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D733-C3D0-4FD9-BC35-931633D0F4A8}" type="datetimeFigureOut">
              <a:rPr lang="ru-RU" smtClean="0"/>
              <a:pPr/>
              <a:t>03.08.2025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E794-79A3-4AB0-B840-B0DDEDE06AC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D733-C3D0-4FD9-BC35-931633D0F4A8}" type="datetimeFigureOut">
              <a:rPr lang="ru-RU" smtClean="0"/>
              <a:pPr/>
              <a:t>03.08.2025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E794-79A3-4AB0-B840-B0DDEDE06AC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3D733-C3D0-4FD9-BC35-931633D0F4A8}" type="datetimeFigureOut">
              <a:rPr lang="ru-RU" smtClean="0"/>
              <a:pPr/>
              <a:t>03.08.2025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0E794-79A3-4AB0-B840-B0DDEDE06AC5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9.0473v7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5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819400"/>
            <a:ext cx="9144000" cy="1470025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RNN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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Attention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 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ransformer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981200"/>
            <a:ext cx="8991600" cy="4354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Овал 2"/>
          <p:cNvSpPr/>
          <p:nvPr/>
        </p:nvSpPr>
        <p:spPr>
          <a:xfrm>
            <a:off x="3886200" y="3886200"/>
            <a:ext cx="762000" cy="1447800"/>
          </a:xfrm>
          <a:prstGeom prst="ellipse">
            <a:avLst/>
          </a:prstGeom>
          <a:solidFill>
            <a:schemeClr val="accent2">
              <a:alpha val="2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379" y="457200"/>
            <a:ext cx="8985421" cy="503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3505200"/>
            <a:ext cx="2590800" cy="148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Рисунок 3" descr="2025-08-01_17-25-5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38962" y="5212450"/>
            <a:ext cx="2205038" cy="16455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4607"/>
            <a:ext cx="8828170" cy="4695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33875" y="5924550"/>
            <a:ext cx="481012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Attention: </a:t>
            </a:r>
            <a:r>
              <a:rPr lang="ru-RU" sz="2800" dirty="0" smtClean="0"/>
              <a:t>идея</a:t>
            </a:r>
            <a:endParaRPr lang="ru-RU" sz="2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685800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i="1" dirty="0" smtClean="0">
                <a:solidFill>
                  <a:srgbClr val="FF0000"/>
                </a:solidFill>
              </a:rPr>
              <a:t>Худощавый высокий </a:t>
            </a:r>
            <a:r>
              <a:rPr lang="ru-RU" sz="2800" i="1" dirty="0">
                <a:solidFill>
                  <a:srgbClr val="FF0000"/>
                </a:solidFill>
              </a:rPr>
              <a:t>статный мужчина </a:t>
            </a:r>
            <a:r>
              <a:rPr lang="ru-RU" sz="2800" i="1" dirty="0" smtClean="0">
                <a:solidFill>
                  <a:srgbClr val="FF0000"/>
                </a:solidFill>
              </a:rPr>
              <a:t>в </a:t>
            </a:r>
            <a:r>
              <a:rPr lang="ru-RU" sz="2800" i="1" dirty="0">
                <a:solidFill>
                  <a:srgbClr val="FF0000"/>
                </a:solidFill>
              </a:rPr>
              <a:t>шляпе с прекрасным ярким попугаем на плече только что зашел в </a:t>
            </a:r>
            <a:r>
              <a:rPr lang="ru-RU" sz="2800" i="1" dirty="0" smtClean="0">
                <a:solidFill>
                  <a:srgbClr val="FF0000"/>
                </a:solidFill>
              </a:rPr>
              <a:t>неприметное здание с овальными окнами на углу </a:t>
            </a:r>
            <a:r>
              <a:rPr lang="ru-RU" sz="2800" i="1" dirty="0">
                <a:solidFill>
                  <a:srgbClr val="FF0000"/>
                </a:solidFill>
              </a:rPr>
              <a:t>Старого Косого </a:t>
            </a:r>
            <a:r>
              <a:rPr lang="ru-RU" sz="2800" i="1" dirty="0" smtClean="0">
                <a:solidFill>
                  <a:srgbClr val="FF0000"/>
                </a:solidFill>
              </a:rPr>
              <a:t>переулка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2895600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RNN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4419600"/>
            <a:ext cx="124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Human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0" y="5867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Механизм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Attention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— это то, что поможет декодеру модели “подглядывать” в нужные части исходного предложения во время генерации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286000" y="2590800"/>
            <a:ext cx="6858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itchFamily="34" charset="0"/>
              <a:buChar char="•"/>
            </a:pP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Читает это предложение один раз и “запоминает” его в вектор скрытого состояния;</a:t>
            </a:r>
          </a:p>
          <a:p>
            <a:pPr fontAlgn="base">
              <a:buFont typeface="Arial" pitchFamily="34" charset="0"/>
              <a:buChar char="•"/>
            </a:pP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 Генерирует предложение-перевод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286000" y="4038600"/>
            <a:ext cx="6858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Во время генерации перевода мы бы несколько раз смотрели на разные части исходного предложения, чтобы найти те части, на которые стоит обратить внимание в данный момент времени, и лучше их запомнить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lh7-rt.googleusercontent.com/slidesz/AGV_vUdtiM9gUvOPxQvKBRFlTn_-t03PLEMCAPJtepB5uK_AeTwHtYT6rq8ovO-alTw-EKeOvLbDysqJ9ZrO5CGiyYMQQomobexR6XyRw2bhO7c6luAJA7pHC7az_h9JNsbXqnm6TBM2zaXyJLKgdESHC9eQRaSBOng=s2048?key=dJC_zAFLQ-3sgepCT67b0g"/>
          <p:cNvPicPr>
            <a:picLocks noChangeAspect="1" noChangeArrowheads="1"/>
          </p:cNvPicPr>
          <p:nvPr/>
        </p:nvPicPr>
        <p:blipFill>
          <a:blip r:embed="rId2" cstate="print"/>
          <a:srcRect l="5045" r="14523"/>
          <a:stretch>
            <a:fillRect/>
          </a:stretch>
        </p:blipFill>
        <p:spPr bwMode="auto">
          <a:xfrm>
            <a:off x="4419600" y="0"/>
            <a:ext cx="4724400" cy="4921250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0" y="22860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Идея </a:t>
            </a:r>
            <a:r>
              <a:rPr lang="ru-RU" sz="2800" dirty="0" err="1">
                <a:latin typeface="Times New Roman" pitchFamily="18" charset="0"/>
                <a:cs typeface="Times New Roman" pitchFamily="18" charset="0"/>
              </a:rPr>
              <a:t>Attention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была впервые предложена в 2014-2015 году в </a:t>
            </a:r>
            <a:r>
              <a:rPr lang="ru-RU" sz="2800" u="sng" dirty="0">
                <a:latin typeface="Times New Roman" pitchFamily="18" charset="0"/>
                <a:cs typeface="Times New Roman" pitchFamily="18" charset="0"/>
                <a:hlinkClick r:id="rId3"/>
              </a:rPr>
              <a:t>этой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статье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114800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Энкодер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не меняем!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Декодер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меняем – он должен:</a:t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- уметь на каждом шаге по «времени»  «смотреть» на каждое внутреннее состоянием = исходный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токен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- уметь вычислять важность каждого внутреннего состояния (исходного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токена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энкодера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для текущего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внутренного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состояния декодера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0"/>
            <a:ext cx="7267575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Прямоугольник 11"/>
          <p:cNvSpPr/>
          <p:nvPr/>
        </p:nvSpPr>
        <p:spPr>
          <a:xfrm>
            <a:off x="0" y="51054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itchFamily="18" charset="0"/>
                <a:cs typeface="Times New Roman" pitchFamily="18" charset="0"/>
              </a:rPr>
              <a:t>Функция </a:t>
            </a:r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может быть обучаемой или не обучаемой.</a:t>
            </a:r>
            <a:endParaRPr lang="ru-RU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b="1" dirty="0">
                <a:latin typeface="Times New Roman" pitchFamily="18" charset="0"/>
                <a:cs typeface="Times New Roman" pitchFamily="18" charset="0"/>
              </a:rPr>
              <a:t>Если она обучаемая, то ее веса обучаются совместно со всеми параметрами сети. </a:t>
            </a:r>
            <a:endParaRPr lang="ru-RU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3" cstate="print"/>
          <a:srcRect t="30622" b="44498"/>
          <a:stretch>
            <a:fillRect/>
          </a:stretch>
        </p:blipFill>
        <p:spPr bwMode="auto">
          <a:xfrm>
            <a:off x="0" y="5867400"/>
            <a:ext cx="37909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3" cstate="print"/>
          <a:srcRect l="20101" t="61244" b="13876"/>
          <a:stretch>
            <a:fillRect/>
          </a:stretch>
        </p:blipFill>
        <p:spPr bwMode="auto">
          <a:xfrm>
            <a:off x="6115050" y="5867400"/>
            <a:ext cx="30289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4267200" y="6172200"/>
            <a:ext cx="1510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Что-то еще…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2971800"/>
            <a:ext cx="3324717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0"/>
            <a:ext cx="8191500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533400"/>
            <a:ext cx="62484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5947702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1963" y="3119438"/>
            <a:ext cx="4992037" cy="373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4595813" cy="450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227012"/>
            <a:ext cx="4008722" cy="457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533400"/>
            <a:ext cx="5562600" cy="5460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951225"/>
            <a:ext cx="3962400" cy="590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Правая фигурная скобка 3"/>
          <p:cNvSpPr/>
          <p:nvPr/>
        </p:nvSpPr>
        <p:spPr>
          <a:xfrm rot="16200000">
            <a:off x="3505200" y="1905000"/>
            <a:ext cx="381000" cy="1447800"/>
          </a:xfrm>
          <a:prstGeom prst="rightBrace">
            <a:avLst/>
          </a:prstGeom>
          <a:ln w="508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авая фигурная скобка 4"/>
          <p:cNvSpPr/>
          <p:nvPr/>
        </p:nvSpPr>
        <p:spPr>
          <a:xfrm rot="16200000">
            <a:off x="4953000" y="76200"/>
            <a:ext cx="381000" cy="1447800"/>
          </a:xfrm>
          <a:prstGeom prst="rightBrace">
            <a:avLst/>
          </a:prstGeom>
          <a:ln w="508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819400" y="1828800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Encoder</a:t>
            </a:r>
            <a:endParaRPr lang="ru-RU" sz="3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800" y="0"/>
            <a:ext cx="2238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Decoder</a:t>
            </a:r>
            <a:endParaRPr lang="ru-RU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951225"/>
            <a:ext cx="3962400" cy="590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Правая фигурная скобка 3"/>
          <p:cNvSpPr/>
          <p:nvPr/>
        </p:nvSpPr>
        <p:spPr>
          <a:xfrm rot="16200000">
            <a:off x="3505200" y="1905000"/>
            <a:ext cx="381000" cy="1447800"/>
          </a:xfrm>
          <a:prstGeom prst="rightBrace">
            <a:avLst/>
          </a:prstGeom>
          <a:ln w="508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авая фигурная скобка 4"/>
          <p:cNvSpPr/>
          <p:nvPr/>
        </p:nvSpPr>
        <p:spPr>
          <a:xfrm rot="16200000">
            <a:off x="4953000" y="76200"/>
            <a:ext cx="381000" cy="1447800"/>
          </a:xfrm>
          <a:prstGeom prst="rightBrace">
            <a:avLst/>
          </a:prstGeom>
          <a:ln w="508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819400" y="1828800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Encoder</a:t>
            </a:r>
            <a:endParaRPr lang="ru-RU" sz="3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800" y="0"/>
            <a:ext cx="2238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Decoder</a:t>
            </a:r>
            <a:endParaRPr lang="ru-RU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1488" y="2895600"/>
            <a:ext cx="2270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sz="2400" b="1" dirty="0" smtClean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1. Self-attention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4712" y="4038600"/>
            <a:ext cx="19623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sz="2400" b="1" dirty="0" smtClean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2. Multi-head</a:t>
            </a:r>
          </a:p>
          <a:p>
            <a:pPr algn="ctr"/>
            <a:r>
              <a:rPr lang="en" sz="2400" b="1" dirty="0" smtClean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attention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Google Shape;1234;p51"/>
          <p:cNvSpPr txBox="1">
            <a:spLocks noGrp="1"/>
          </p:cNvSpPr>
          <p:nvPr>
            <p:ph type="title"/>
          </p:nvPr>
        </p:nvSpPr>
        <p:spPr>
          <a:xfrm>
            <a:off x="0" y="5334000"/>
            <a:ext cx="1905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latin typeface="Times New Roman" pitchFamily="18" charset="0"/>
                <a:cs typeface="Times New Roman" pitchFamily="18" charset="0"/>
              </a:rPr>
              <a:t>4. Positional </a:t>
            </a:r>
            <a:r>
              <a:rPr lang="en" sz="2400" b="1" dirty="0">
                <a:latin typeface="Times New Roman" pitchFamily="18" charset="0"/>
                <a:cs typeface="Times New Roman" pitchFamily="18" charset="0"/>
              </a:rPr>
              <a:t>Encoding</a:t>
            </a:r>
            <a:endParaRPr sz="2400" b="1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315200" y="3657600"/>
            <a:ext cx="16546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sz="2400" b="1" dirty="0" smtClean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5. Masked </a:t>
            </a:r>
          </a:p>
          <a:p>
            <a:pPr algn="ctr"/>
            <a:r>
              <a:rPr lang="en" sz="2400" b="1" dirty="0" smtClean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Multi-head</a:t>
            </a:r>
          </a:p>
          <a:p>
            <a:pPr algn="ctr"/>
            <a:r>
              <a:rPr lang="en" sz="2400" b="1" dirty="0" smtClean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attention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Стрелка вниз 11"/>
          <p:cNvSpPr/>
          <p:nvPr/>
        </p:nvSpPr>
        <p:spPr>
          <a:xfrm>
            <a:off x="838200" y="3429000"/>
            <a:ext cx="457200" cy="609600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низ 12"/>
          <p:cNvSpPr/>
          <p:nvPr/>
        </p:nvSpPr>
        <p:spPr>
          <a:xfrm rot="16200000">
            <a:off x="2247900" y="4076700"/>
            <a:ext cx="533400" cy="762000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низ 13"/>
          <p:cNvSpPr/>
          <p:nvPr/>
        </p:nvSpPr>
        <p:spPr>
          <a:xfrm rot="15927643">
            <a:off x="2337265" y="5114948"/>
            <a:ext cx="381000" cy="1219200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низ 14"/>
          <p:cNvSpPr/>
          <p:nvPr/>
        </p:nvSpPr>
        <p:spPr>
          <a:xfrm rot="16200000" flipV="1">
            <a:off x="6400800" y="3810000"/>
            <a:ext cx="533400" cy="1143000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7096645" y="2133600"/>
            <a:ext cx="2047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 smtClean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3. LayerNorm</a:t>
            </a:r>
            <a:endParaRPr lang="ru-RU" sz="2400" dirty="0"/>
          </a:p>
        </p:txBody>
      </p:sp>
      <p:sp>
        <p:nvSpPr>
          <p:cNvPr id="17" name="Стрелка вниз 16"/>
          <p:cNvSpPr/>
          <p:nvPr/>
        </p:nvSpPr>
        <p:spPr>
          <a:xfrm rot="16200000" flipV="1">
            <a:off x="6172200" y="1828800"/>
            <a:ext cx="533400" cy="99060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8;p26"/>
          <p:cNvSpPr txBox="1"/>
          <p:nvPr/>
        </p:nvSpPr>
        <p:spPr>
          <a:xfrm>
            <a:off x="0" y="762000"/>
            <a:ext cx="91440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Слой self-attention вычисляет дополнительную информацию для эмбеддинга каждого токена на основе его контекста (т.е. эмбеддингов всех других токенов) </a:t>
            </a:r>
            <a:endParaRPr sz="1600" b="1" dirty="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 dirty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“Sport is good, it helps a lot”</a:t>
            </a:r>
            <a:endParaRPr sz="2400" b="1" i="1" dirty="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</p:txBody>
      </p:sp>
      <p:sp>
        <p:nvSpPr>
          <p:cNvPr id="20" name="Google Shape;150;p26"/>
          <p:cNvSpPr txBox="1"/>
          <p:nvPr/>
        </p:nvSpPr>
        <p:spPr>
          <a:xfrm>
            <a:off x="0" y="4589542"/>
            <a:ext cx="135947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</a:t>
            </a:r>
            <a:endParaRPr b="1" dirty="0">
              <a:solidFill>
                <a:srgbClr val="B7B7B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 b="1" dirty="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51;p26"/>
          <p:cNvSpPr txBox="1"/>
          <p:nvPr/>
        </p:nvSpPr>
        <p:spPr>
          <a:xfrm>
            <a:off x="1143001" y="5487015"/>
            <a:ext cx="28956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&lt;BOS&gt;   Guten   </a:t>
            </a:r>
            <a:r>
              <a:rPr lang="en" sz="16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Morgen  </a:t>
            </a:r>
            <a:r>
              <a:rPr lang="en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&lt;EOS</a:t>
            </a:r>
            <a:r>
              <a:rPr lang="en" sz="16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152;p26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310225" y="4360015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53;p26"/>
          <p:cNvSpPr/>
          <p:nvPr/>
        </p:nvSpPr>
        <p:spPr>
          <a:xfrm>
            <a:off x="1466749" y="4343163"/>
            <a:ext cx="2247600" cy="764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54;p26"/>
          <p:cNvSpPr/>
          <p:nvPr/>
        </p:nvSpPr>
        <p:spPr>
          <a:xfrm>
            <a:off x="1462175" y="4768039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55;p26"/>
          <p:cNvSpPr/>
          <p:nvPr/>
        </p:nvSpPr>
        <p:spPr>
          <a:xfrm>
            <a:off x="2035652" y="4768040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56;p26"/>
          <p:cNvSpPr/>
          <p:nvPr/>
        </p:nvSpPr>
        <p:spPr>
          <a:xfrm>
            <a:off x="2664452" y="4768040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7;p26"/>
          <p:cNvSpPr/>
          <p:nvPr/>
        </p:nvSpPr>
        <p:spPr>
          <a:xfrm>
            <a:off x="3293252" y="4768040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8;p26"/>
          <p:cNvSpPr txBox="1"/>
          <p:nvPr/>
        </p:nvSpPr>
        <p:spPr>
          <a:xfrm>
            <a:off x="1462463" y="466854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9" name="Google Shape;159;p26"/>
          <p:cNvSpPr txBox="1"/>
          <p:nvPr/>
        </p:nvSpPr>
        <p:spPr>
          <a:xfrm>
            <a:off x="2063613" y="466854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2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30" name="Google Shape;160;p26"/>
          <p:cNvSpPr txBox="1"/>
          <p:nvPr/>
        </p:nvSpPr>
        <p:spPr>
          <a:xfrm>
            <a:off x="2678425" y="466854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3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31" name="Google Shape;161;p26"/>
          <p:cNvSpPr txBox="1"/>
          <p:nvPr/>
        </p:nvSpPr>
        <p:spPr>
          <a:xfrm>
            <a:off x="3293213" y="4668527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4</a:t>
            </a:r>
            <a:endParaRPr sz="1500" i="1" baseline="-25000">
              <a:solidFill>
                <a:srgbClr val="595959"/>
              </a:solidFill>
            </a:endParaRPr>
          </a:p>
        </p:txBody>
      </p:sp>
      <p:cxnSp>
        <p:nvCxnSpPr>
          <p:cNvPr id="32" name="Google Shape;162;p26"/>
          <p:cNvCxnSpPr/>
          <p:nvPr/>
        </p:nvCxnSpPr>
        <p:spPr>
          <a:xfrm rot="10800000">
            <a:off x="2293333" y="4329947"/>
            <a:ext cx="600" cy="32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163;p26"/>
          <p:cNvCxnSpPr/>
          <p:nvPr/>
        </p:nvCxnSpPr>
        <p:spPr>
          <a:xfrm rot="10800000">
            <a:off x="2894806" y="4330140"/>
            <a:ext cx="5700" cy="3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164;p26"/>
          <p:cNvCxnSpPr/>
          <p:nvPr/>
        </p:nvCxnSpPr>
        <p:spPr>
          <a:xfrm rot="10800000">
            <a:off x="3496079" y="4329862"/>
            <a:ext cx="0" cy="30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165;p26"/>
          <p:cNvCxnSpPr/>
          <p:nvPr/>
        </p:nvCxnSpPr>
        <p:spPr>
          <a:xfrm rot="10800000">
            <a:off x="1691634" y="4318799"/>
            <a:ext cx="600" cy="32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Google Shape;166;p26"/>
          <p:cNvSpPr/>
          <p:nvPr/>
        </p:nvSpPr>
        <p:spPr>
          <a:xfrm>
            <a:off x="1466750" y="3734415"/>
            <a:ext cx="2194800" cy="61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67;p26"/>
          <p:cNvSpPr txBox="1"/>
          <p:nvPr/>
        </p:nvSpPr>
        <p:spPr>
          <a:xfrm>
            <a:off x="1588071" y="3849510"/>
            <a:ext cx="229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Self-attention layer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69;p26"/>
          <p:cNvSpPr txBox="1"/>
          <p:nvPr/>
        </p:nvSpPr>
        <p:spPr>
          <a:xfrm>
            <a:off x="64072" y="5297310"/>
            <a:ext cx="94969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input</a:t>
            </a:r>
            <a:endParaRPr b="1" dirty="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75;p27"/>
          <p:cNvSpPr txBox="1"/>
          <p:nvPr/>
        </p:nvSpPr>
        <p:spPr>
          <a:xfrm>
            <a:off x="5181600" y="5012258"/>
            <a:ext cx="14713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Source </a:t>
            </a:r>
            <a:endParaRPr b="1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embeddings</a:t>
            </a:r>
            <a:endParaRPr b="1" dirty="0"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pic>
        <p:nvPicPr>
          <p:cNvPr id="42" name="Google Shape;177;p27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6553194" y="4826856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178;p27"/>
          <p:cNvSpPr/>
          <p:nvPr/>
        </p:nvSpPr>
        <p:spPr>
          <a:xfrm>
            <a:off x="6709718" y="4810004"/>
            <a:ext cx="2247600" cy="764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79;p27"/>
          <p:cNvSpPr/>
          <p:nvPr/>
        </p:nvSpPr>
        <p:spPr>
          <a:xfrm>
            <a:off x="6705144" y="5190755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80;p27"/>
          <p:cNvSpPr/>
          <p:nvPr/>
        </p:nvSpPr>
        <p:spPr>
          <a:xfrm>
            <a:off x="7278621" y="5190756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81;p27"/>
          <p:cNvSpPr/>
          <p:nvPr/>
        </p:nvSpPr>
        <p:spPr>
          <a:xfrm>
            <a:off x="7907421" y="5190756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82;p27"/>
          <p:cNvSpPr/>
          <p:nvPr/>
        </p:nvSpPr>
        <p:spPr>
          <a:xfrm>
            <a:off x="8536221" y="5190756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83;p27"/>
          <p:cNvSpPr txBox="1"/>
          <p:nvPr/>
        </p:nvSpPr>
        <p:spPr>
          <a:xfrm>
            <a:off x="6705432" y="5091256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49" name="Google Shape;184;p27"/>
          <p:cNvSpPr txBox="1"/>
          <p:nvPr/>
        </p:nvSpPr>
        <p:spPr>
          <a:xfrm>
            <a:off x="7306582" y="5091256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2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50" name="Google Shape;185;p27"/>
          <p:cNvSpPr txBox="1"/>
          <p:nvPr/>
        </p:nvSpPr>
        <p:spPr>
          <a:xfrm>
            <a:off x="7921394" y="5091256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3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51" name="Google Shape;186;p27"/>
          <p:cNvSpPr txBox="1"/>
          <p:nvPr/>
        </p:nvSpPr>
        <p:spPr>
          <a:xfrm>
            <a:off x="8536182" y="509124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4</a:t>
            </a:r>
            <a:endParaRPr sz="1500" i="1" baseline="-25000">
              <a:solidFill>
                <a:srgbClr val="595959"/>
              </a:solidFill>
            </a:endParaRPr>
          </a:p>
        </p:txBody>
      </p:sp>
      <p:cxnSp>
        <p:nvCxnSpPr>
          <p:cNvPr id="52" name="Google Shape;187;p27"/>
          <p:cNvCxnSpPr/>
          <p:nvPr/>
        </p:nvCxnSpPr>
        <p:spPr>
          <a:xfrm rot="10800000">
            <a:off x="6945677" y="4748141"/>
            <a:ext cx="7500" cy="39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" name="Google Shape;188;p27"/>
          <p:cNvSpPr/>
          <p:nvPr/>
        </p:nvSpPr>
        <p:spPr>
          <a:xfrm>
            <a:off x="7411113" y="4428834"/>
            <a:ext cx="324000" cy="354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89;p27"/>
          <p:cNvSpPr/>
          <p:nvPr/>
        </p:nvSpPr>
        <p:spPr>
          <a:xfrm>
            <a:off x="7981419" y="4428834"/>
            <a:ext cx="324000" cy="354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90;p27"/>
          <p:cNvSpPr/>
          <p:nvPr/>
        </p:nvSpPr>
        <p:spPr>
          <a:xfrm>
            <a:off x="8551727" y="4428834"/>
            <a:ext cx="324000" cy="354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" name="Google Shape;191;p27"/>
          <p:cNvCxnSpPr/>
          <p:nvPr/>
        </p:nvCxnSpPr>
        <p:spPr>
          <a:xfrm rot="10800000">
            <a:off x="7548252" y="4809684"/>
            <a:ext cx="600" cy="3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" name="Google Shape;192;p27"/>
          <p:cNvCxnSpPr/>
          <p:nvPr/>
        </p:nvCxnSpPr>
        <p:spPr>
          <a:xfrm rot="10800000">
            <a:off x="8146244" y="4809568"/>
            <a:ext cx="5400" cy="36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" name="Google Shape;193;p27"/>
          <p:cNvCxnSpPr/>
          <p:nvPr/>
        </p:nvCxnSpPr>
        <p:spPr>
          <a:xfrm rot="10800000">
            <a:off x="8743504" y="4809616"/>
            <a:ext cx="0" cy="33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" name="Google Shape;194;p27"/>
          <p:cNvCxnSpPr/>
          <p:nvPr/>
        </p:nvCxnSpPr>
        <p:spPr>
          <a:xfrm rot="10800000" flipH="1">
            <a:off x="6956982" y="4739346"/>
            <a:ext cx="10647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95;p27"/>
          <p:cNvCxnSpPr/>
          <p:nvPr/>
        </p:nvCxnSpPr>
        <p:spPr>
          <a:xfrm rot="10800000" flipH="1">
            <a:off x="6956992" y="4742300"/>
            <a:ext cx="1635600" cy="40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" name="Google Shape;196;p27"/>
          <p:cNvSpPr txBox="1"/>
          <p:nvPr/>
        </p:nvSpPr>
        <p:spPr>
          <a:xfrm>
            <a:off x="7363312" y="4419607"/>
            <a:ext cx="603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rgbClr val="595959"/>
                </a:solidFill>
              </a:rPr>
              <a:t> w</a:t>
            </a:r>
            <a:r>
              <a:rPr lang="en" sz="1200" b="1" i="1" baseline="-25000">
                <a:solidFill>
                  <a:srgbClr val="595959"/>
                </a:solidFill>
              </a:rPr>
              <a:t>12</a:t>
            </a:r>
            <a:endParaRPr sz="1200" b="1" i="1" baseline="-25000">
              <a:solidFill>
                <a:srgbClr val="595959"/>
              </a:solidFill>
            </a:endParaRPr>
          </a:p>
        </p:txBody>
      </p:sp>
      <p:sp>
        <p:nvSpPr>
          <p:cNvPr id="62" name="Google Shape;197;p27"/>
          <p:cNvSpPr txBox="1"/>
          <p:nvPr/>
        </p:nvSpPr>
        <p:spPr>
          <a:xfrm>
            <a:off x="7966320" y="4419608"/>
            <a:ext cx="603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rgbClr val="595959"/>
                </a:solidFill>
              </a:rPr>
              <a:t>w</a:t>
            </a:r>
            <a:r>
              <a:rPr lang="en" sz="1200" b="1" i="1" baseline="-25000">
                <a:solidFill>
                  <a:srgbClr val="595959"/>
                </a:solidFill>
              </a:rPr>
              <a:t>13</a:t>
            </a:r>
            <a:endParaRPr sz="1200" b="1" i="1" baseline="-25000">
              <a:solidFill>
                <a:srgbClr val="595959"/>
              </a:solidFill>
            </a:endParaRPr>
          </a:p>
        </p:txBody>
      </p:sp>
      <p:sp>
        <p:nvSpPr>
          <p:cNvPr id="63" name="Google Shape;198;p27"/>
          <p:cNvSpPr txBox="1"/>
          <p:nvPr/>
        </p:nvSpPr>
        <p:spPr>
          <a:xfrm>
            <a:off x="8541000" y="4419600"/>
            <a:ext cx="603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rgbClr val="595959"/>
                </a:solidFill>
              </a:rPr>
              <a:t>w</a:t>
            </a:r>
            <a:r>
              <a:rPr lang="en" sz="1200" b="1" i="1" baseline="-25000">
                <a:solidFill>
                  <a:srgbClr val="595959"/>
                </a:solidFill>
              </a:rPr>
              <a:t>14</a:t>
            </a:r>
            <a:endParaRPr sz="1200" b="1" i="1" baseline="-25000">
              <a:solidFill>
                <a:srgbClr val="595959"/>
              </a:solidFill>
            </a:endParaRPr>
          </a:p>
        </p:txBody>
      </p:sp>
      <p:sp>
        <p:nvSpPr>
          <p:cNvPr id="64" name="Google Shape;199;p27"/>
          <p:cNvSpPr txBox="1"/>
          <p:nvPr/>
        </p:nvSpPr>
        <p:spPr>
          <a:xfrm>
            <a:off x="6777960" y="2974968"/>
            <a:ext cx="236604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0.4     0.55     0.1    0.05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65" name="Google Shape;200;p27"/>
          <p:cNvSpPr/>
          <p:nvPr/>
        </p:nvSpPr>
        <p:spPr>
          <a:xfrm>
            <a:off x="7514037" y="3478254"/>
            <a:ext cx="209400" cy="663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201;p27"/>
          <p:cNvSpPr/>
          <p:nvPr/>
        </p:nvSpPr>
        <p:spPr>
          <a:xfrm>
            <a:off x="8010737" y="3901280"/>
            <a:ext cx="209400" cy="2304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02;p27"/>
          <p:cNvSpPr/>
          <p:nvPr/>
        </p:nvSpPr>
        <p:spPr>
          <a:xfrm>
            <a:off x="8554803" y="4002382"/>
            <a:ext cx="209400" cy="124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" name="Google Shape;203;p27"/>
          <p:cNvCxnSpPr/>
          <p:nvPr/>
        </p:nvCxnSpPr>
        <p:spPr>
          <a:xfrm>
            <a:off x="6617225" y="4225124"/>
            <a:ext cx="2230800" cy="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204;p27"/>
          <p:cNvSpPr/>
          <p:nvPr/>
        </p:nvSpPr>
        <p:spPr>
          <a:xfrm>
            <a:off x="6777947" y="4430989"/>
            <a:ext cx="324000" cy="354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05;p27"/>
          <p:cNvSpPr txBox="1"/>
          <p:nvPr/>
        </p:nvSpPr>
        <p:spPr>
          <a:xfrm>
            <a:off x="6723245" y="4419613"/>
            <a:ext cx="603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 dirty="0">
                <a:solidFill>
                  <a:srgbClr val="595959"/>
                </a:solidFill>
              </a:rPr>
              <a:t> w</a:t>
            </a:r>
            <a:r>
              <a:rPr lang="en" sz="1200" b="1" i="1" baseline="-25000" dirty="0">
                <a:solidFill>
                  <a:srgbClr val="595959"/>
                </a:solidFill>
              </a:rPr>
              <a:t>11</a:t>
            </a:r>
            <a:endParaRPr sz="1200" b="1" i="1" baseline="-25000" dirty="0">
              <a:solidFill>
                <a:srgbClr val="595959"/>
              </a:solidFill>
            </a:endParaRPr>
          </a:p>
        </p:txBody>
      </p:sp>
      <p:sp>
        <p:nvSpPr>
          <p:cNvPr id="71" name="Google Shape;206;p27"/>
          <p:cNvSpPr/>
          <p:nvPr/>
        </p:nvSpPr>
        <p:spPr>
          <a:xfrm>
            <a:off x="6845093" y="3650421"/>
            <a:ext cx="209400" cy="4971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" name="Google Shape;207;p27"/>
          <p:cNvCxnSpPr>
            <a:endCxn id="53" idx="3"/>
          </p:cNvCxnSpPr>
          <p:nvPr/>
        </p:nvCxnSpPr>
        <p:spPr>
          <a:xfrm rot="10800000" flipH="1">
            <a:off x="6937161" y="4730992"/>
            <a:ext cx="521400" cy="40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" name="Google Shape;208;p27"/>
          <p:cNvSpPr txBox="1"/>
          <p:nvPr/>
        </p:nvSpPr>
        <p:spPr>
          <a:xfrm>
            <a:off x="5181600" y="4191000"/>
            <a:ext cx="169486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Self-attention</a:t>
            </a:r>
            <a:endParaRPr b="1" dirty="0"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sp>
        <p:nvSpPr>
          <p:cNvPr id="74" name="Google Shape;209;p27"/>
          <p:cNvSpPr txBox="1"/>
          <p:nvPr/>
        </p:nvSpPr>
        <p:spPr>
          <a:xfrm>
            <a:off x="5500332" y="3609951"/>
            <a:ext cx="112906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itchFamily="18" charset="0"/>
                <a:cs typeface="Times New Roman" pitchFamily="18" charset="0"/>
              </a:rPr>
              <a:t>SoftMax</a:t>
            </a:r>
            <a:endParaRPr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" name="Google Shape;210;p27"/>
          <p:cNvSpPr/>
          <p:nvPr/>
        </p:nvSpPr>
        <p:spPr>
          <a:xfrm rot="5400000">
            <a:off x="7752969" y="1800018"/>
            <a:ext cx="161100" cy="2122200"/>
          </a:xfrm>
          <a:prstGeom prst="leftBrace">
            <a:avLst>
              <a:gd name="adj1" fmla="val 50000"/>
              <a:gd name="adj2" fmla="val 8231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211;p27"/>
          <p:cNvSpPr/>
          <p:nvPr/>
        </p:nvSpPr>
        <p:spPr>
          <a:xfrm>
            <a:off x="6816244" y="2403643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212;p27"/>
          <p:cNvSpPr txBox="1"/>
          <p:nvPr/>
        </p:nvSpPr>
        <p:spPr>
          <a:xfrm>
            <a:off x="6892732" y="230414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a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78" name="Google Shape;213;p27"/>
          <p:cNvSpPr txBox="1"/>
          <p:nvPr/>
        </p:nvSpPr>
        <p:spPr>
          <a:xfrm>
            <a:off x="5469776" y="2959968"/>
            <a:ext cx="1316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itchFamily="18" charset="0"/>
                <a:cs typeface="Times New Roman" pitchFamily="18" charset="0"/>
              </a:rPr>
              <a:t>Агрегация</a:t>
            </a:r>
            <a:endParaRPr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0" name="Google Shape;215;p27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6819168" y="1295400"/>
            <a:ext cx="1791431" cy="90810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Стрелка вправо 80"/>
          <p:cNvSpPr/>
          <p:nvPr/>
        </p:nvSpPr>
        <p:spPr>
          <a:xfrm>
            <a:off x="4038600" y="3886200"/>
            <a:ext cx="914400" cy="1218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Выгнутая вверх стрелка 81"/>
          <p:cNvSpPr/>
          <p:nvPr/>
        </p:nvSpPr>
        <p:spPr>
          <a:xfrm flipH="1" flipV="1">
            <a:off x="3276600" y="1981200"/>
            <a:ext cx="1524000" cy="457200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79" name="Google Shape;214;p27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4953000" y="4495800"/>
            <a:ext cx="14478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Выгнутая вверх стрелка 82"/>
          <p:cNvSpPr/>
          <p:nvPr/>
        </p:nvSpPr>
        <p:spPr>
          <a:xfrm rot="5400000" flipH="1" flipV="1">
            <a:off x="4953000" y="3657600"/>
            <a:ext cx="2895600" cy="457200"/>
          </a:xfrm>
          <a:prstGeom prst="curvedDownArrow">
            <a:avLst/>
          </a:prstGeom>
          <a:gradFill>
            <a:gsLst>
              <a:gs pos="69000">
                <a:schemeClr val="accent6">
                  <a:shade val="51000"/>
                  <a:satMod val="130000"/>
                  <a:alpha val="28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  <a:ln>
            <a:solidFill>
              <a:schemeClr val="accent6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4" name="Прямоугольник 83"/>
          <p:cNvSpPr/>
          <p:nvPr/>
        </p:nvSpPr>
        <p:spPr>
          <a:xfrm>
            <a:off x="3124200" y="0"/>
            <a:ext cx="2852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600" b="1" dirty="0" smtClean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Self-attention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0;p30"/>
          <p:cNvSpPr txBox="1"/>
          <p:nvPr/>
        </p:nvSpPr>
        <p:spPr>
          <a:xfrm>
            <a:off x="1371600" y="4572000"/>
            <a:ext cx="184302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Source input</a:t>
            </a:r>
            <a:endParaRPr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sp>
        <p:nvSpPr>
          <p:cNvPr id="3" name="Google Shape;321;p30"/>
          <p:cNvSpPr txBox="1"/>
          <p:nvPr/>
        </p:nvSpPr>
        <p:spPr>
          <a:xfrm>
            <a:off x="990600" y="4114800"/>
            <a:ext cx="2100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Source </a:t>
            </a:r>
            <a:r>
              <a:rPr lang="en" dirty="0" smtClean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embeddings</a:t>
            </a:r>
            <a:endParaRPr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pic>
        <p:nvPicPr>
          <p:cNvPr id="4" name="Google Shape;323;p30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3215779" y="3817636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24;p30"/>
          <p:cNvSpPr/>
          <p:nvPr/>
        </p:nvSpPr>
        <p:spPr>
          <a:xfrm>
            <a:off x="3372303" y="3800784"/>
            <a:ext cx="2247600" cy="764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Google Shape;325;p30"/>
          <p:cNvSpPr/>
          <p:nvPr/>
        </p:nvSpPr>
        <p:spPr>
          <a:xfrm>
            <a:off x="3367729" y="4181535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Google Shape;326;p30"/>
          <p:cNvSpPr/>
          <p:nvPr/>
        </p:nvSpPr>
        <p:spPr>
          <a:xfrm>
            <a:off x="3941206" y="4181536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Google Shape;327;p30"/>
          <p:cNvSpPr/>
          <p:nvPr/>
        </p:nvSpPr>
        <p:spPr>
          <a:xfrm>
            <a:off x="4570006" y="4181536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Google Shape;328;p30"/>
          <p:cNvSpPr/>
          <p:nvPr/>
        </p:nvSpPr>
        <p:spPr>
          <a:xfrm>
            <a:off x="5198806" y="4181536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Google Shape;329;p30"/>
          <p:cNvSpPr txBox="1"/>
          <p:nvPr/>
        </p:nvSpPr>
        <p:spPr>
          <a:xfrm>
            <a:off x="3368017" y="4082036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Google Shape;330;p30"/>
          <p:cNvSpPr txBox="1"/>
          <p:nvPr/>
        </p:nvSpPr>
        <p:spPr>
          <a:xfrm>
            <a:off x="3969167" y="4082036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Google Shape;331;p30"/>
          <p:cNvSpPr txBox="1"/>
          <p:nvPr/>
        </p:nvSpPr>
        <p:spPr>
          <a:xfrm>
            <a:off x="4583979" y="4082036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Google Shape;332;p30"/>
          <p:cNvSpPr txBox="1"/>
          <p:nvPr/>
        </p:nvSpPr>
        <p:spPr>
          <a:xfrm>
            <a:off x="5198767" y="408202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Google Shape;333;p30"/>
          <p:cNvSpPr/>
          <p:nvPr/>
        </p:nvSpPr>
        <p:spPr>
          <a:xfrm>
            <a:off x="4073698" y="3419614"/>
            <a:ext cx="324000" cy="354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Google Shape;334;p30"/>
          <p:cNvSpPr/>
          <p:nvPr/>
        </p:nvSpPr>
        <p:spPr>
          <a:xfrm>
            <a:off x="4644004" y="3419614"/>
            <a:ext cx="324000" cy="354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Google Shape;335;p30"/>
          <p:cNvSpPr/>
          <p:nvPr/>
        </p:nvSpPr>
        <p:spPr>
          <a:xfrm>
            <a:off x="5214312" y="3419614"/>
            <a:ext cx="324000" cy="354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Google Shape;336;p30"/>
          <p:cNvSpPr txBox="1"/>
          <p:nvPr/>
        </p:nvSpPr>
        <p:spPr>
          <a:xfrm>
            <a:off x="4010512" y="3395260"/>
            <a:ext cx="603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" sz="1000" b="1" i="1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ru-RU" sz="1200" b="1" i="1" baseline="-250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" sz="1200" b="1" i="1" baseline="-250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sz="1200" b="1" i="1" baseline="-25000" dirty="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Google Shape;337;p30"/>
          <p:cNvSpPr txBox="1"/>
          <p:nvPr/>
        </p:nvSpPr>
        <p:spPr>
          <a:xfrm>
            <a:off x="4613520" y="3395261"/>
            <a:ext cx="603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ru-RU" sz="1200" b="1" i="1" baseline="-250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" sz="1200" b="1" i="1" baseline="-250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sz="1200" b="1" i="1" baseline="-25000" dirty="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Google Shape;338;p30"/>
          <p:cNvSpPr txBox="1"/>
          <p:nvPr/>
        </p:nvSpPr>
        <p:spPr>
          <a:xfrm>
            <a:off x="5188200" y="3395253"/>
            <a:ext cx="603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ru-RU" sz="1200" b="1" i="1" baseline="-250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" sz="1200" b="1" i="1" baseline="-250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sz="1200" b="1" i="1" baseline="-25000" dirty="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Google Shape;339;p30"/>
          <p:cNvSpPr txBox="1"/>
          <p:nvPr/>
        </p:nvSpPr>
        <p:spPr>
          <a:xfrm>
            <a:off x="3440544" y="1965749"/>
            <a:ext cx="239421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0.2</a:t>
            </a:r>
            <a:r>
              <a:rPr lang="ru-RU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0.1</a:t>
            </a:r>
            <a:r>
              <a:rPr lang="ru-RU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0.65</a:t>
            </a:r>
            <a:r>
              <a:rPr lang="ru-RU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0.05</a:t>
            </a:r>
            <a:endParaRPr dirty="0">
              <a:solidFill>
                <a:schemeClr val="dk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Google Shape;340;p30"/>
          <p:cNvSpPr/>
          <p:nvPr/>
        </p:nvSpPr>
        <p:spPr>
          <a:xfrm>
            <a:off x="4176622" y="2469034"/>
            <a:ext cx="209400" cy="663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Google Shape;341;p30"/>
          <p:cNvSpPr/>
          <p:nvPr/>
        </p:nvSpPr>
        <p:spPr>
          <a:xfrm>
            <a:off x="4673322" y="2892060"/>
            <a:ext cx="209400" cy="2304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Google Shape;342;p30"/>
          <p:cNvSpPr/>
          <p:nvPr/>
        </p:nvSpPr>
        <p:spPr>
          <a:xfrm>
            <a:off x="5217388" y="2993162"/>
            <a:ext cx="209400" cy="124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" name="Google Shape;343;p30"/>
          <p:cNvCxnSpPr/>
          <p:nvPr/>
        </p:nvCxnSpPr>
        <p:spPr>
          <a:xfrm>
            <a:off x="3279810" y="3215904"/>
            <a:ext cx="2230800" cy="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344;p30"/>
          <p:cNvSpPr/>
          <p:nvPr/>
        </p:nvSpPr>
        <p:spPr>
          <a:xfrm>
            <a:off x="3440532" y="3421769"/>
            <a:ext cx="324000" cy="354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Google Shape;345;p30"/>
          <p:cNvSpPr txBox="1"/>
          <p:nvPr/>
        </p:nvSpPr>
        <p:spPr>
          <a:xfrm>
            <a:off x="3370454" y="3395276"/>
            <a:ext cx="603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" sz="1000" b="1" i="1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ru-RU" sz="1200" b="1" i="1" baseline="-250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" sz="1200" b="1" i="1" baseline="-250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sz="1200" b="1" i="1" baseline="-25000" dirty="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Google Shape;346;p30"/>
          <p:cNvSpPr/>
          <p:nvPr/>
        </p:nvSpPr>
        <p:spPr>
          <a:xfrm>
            <a:off x="3507678" y="2641201"/>
            <a:ext cx="209400" cy="4971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Google Shape;347;p30"/>
          <p:cNvSpPr txBox="1"/>
          <p:nvPr/>
        </p:nvSpPr>
        <p:spPr>
          <a:xfrm>
            <a:off x="1219200" y="3124200"/>
            <a:ext cx="1600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Self-attention</a:t>
            </a:r>
            <a:endParaRPr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sp>
        <p:nvSpPr>
          <p:cNvPr id="29" name="Google Shape;348;p30"/>
          <p:cNvSpPr txBox="1"/>
          <p:nvPr/>
        </p:nvSpPr>
        <p:spPr>
          <a:xfrm>
            <a:off x="1600200" y="2438400"/>
            <a:ext cx="130963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cs typeface="Times New Roman" pitchFamily="18" charset="0"/>
              </a:rPr>
              <a:t>SoftMax</a:t>
            </a:r>
            <a:endParaRPr dirty="0">
              <a:solidFill>
                <a:srgbClr val="B7B7B7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Google Shape;349;p30"/>
          <p:cNvSpPr/>
          <p:nvPr/>
        </p:nvSpPr>
        <p:spPr>
          <a:xfrm rot="5400000">
            <a:off x="4415554" y="790798"/>
            <a:ext cx="161100" cy="2122200"/>
          </a:xfrm>
          <a:prstGeom prst="leftBrace">
            <a:avLst>
              <a:gd name="adj1" fmla="val 50000"/>
              <a:gd name="adj2" fmla="val 10556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Google Shape;350;p30"/>
          <p:cNvSpPr/>
          <p:nvPr/>
        </p:nvSpPr>
        <p:spPr>
          <a:xfrm>
            <a:off x="3478829" y="1394423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Google Shape;351;p30"/>
          <p:cNvSpPr txBox="1"/>
          <p:nvPr/>
        </p:nvSpPr>
        <p:spPr>
          <a:xfrm>
            <a:off x="3555317" y="129492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Google Shape;352;p30"/>
          <p:cNvSpPr txBox="1"/>
          <p:nvPr/>
        </p:nvSpPr>
        <p:spPr>
          <a:xfrm>
            <a:off x="1676400" y="1905000"/>
            <a:ext cx="1524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B7B7B7"/>
                </a:solidFill>
                <a:latin typeface="Times New Roman" pitchFamily="18" charset="0"/>
                <a:cs typeface="Times New Roman" pitchFamily="18" charset="0"/>
              </a:rPr>
              <a:t>Aggregation</a:t>
            </a:r>
            <a:endParaRPr dirty="0">
              <a:solidFill>
                <a:srgbClr val="B7B7B7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Google Shape;353;p30"/>
          <p:cNvSpPr/>
          <p:nvPr/>
        </p:nvSpPr>
        <p:spPr>
          <a:xfrm>
            <a:off x="4024454" y="1395773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Google Shape;354;p30"/>
          <p:cNvSpPr txBox="1"/>
          <p:nvPr/>
        </p:nvSpPr>
        <p:spPr>
          <a:xfrm>
            <a:off x="4100942" y="129627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" name="Google Shape;355;p3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3481754" y="441336"/>
            <a:ext cx="1486250" cy="79266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" name="Google Shape;357;p30"/>
          <p:cNvSpPr/>
          <p:nvPr/>
        </p:nvSpPr>
        <p:spPr>
          <a:xfrm>
            <a:off x="4570079" y="1394423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Google Shape;358;p30"/>
          <p:cNvSpPr txBox="1"/>
          <p:nvPr/>
        </p:nvSpPr>
        <p:spPr>
          <a:xfrm>
            <a:off x="4646567" y="129492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" name="Google Shape;359;p30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219200" y="3505200"/>
            <a:ext cx="1648801" cy="59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360;p30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3561654" y="515164"/>
            <a:ext cx="1245100" cy="6791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361;p30"/>
          <p:cNvCxnSpPr/>
          <p:nvPr/>
        </p:nvCxnSpPr>
        <p:spPr>
          <a:xfrm rot="10800000">
            <a:off x="3639399" y="3738971"/>
            <a:ext cx="7500" cy="39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" name="Google Shape;362;p30"/>
          <p:cNvCxnSpPr/>
          <p:nvPr/>
        </p:nvCxnSpPr>
        <p:spPr>
          <a:xfrm rot="10800000">
            <a:off x="4241974" y="3800514"/>
            <a:ext cx="600" cy="3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" name="Google Shape;363;p30"/>
          <p:cNvCxnSpPr/>
          <p:nvPr/>
        </p:nvCxnSpPr>
        <p:spPr>
          <a:xfrm rot="10800000">
            <a:off x="4839966" y="3800398"/>
            <a:ext cx="5400" cy="36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Google Shape;364;p30"/>
          <p:cNvCxnSpPr/>
          <p:nvPr/>
        </p:nvCxnSpPr>
        <p:spPr>
          <a:xfrm rot="10800000">
            <a:off x="5437226" y="3800446"/>
            <a:ext cx="0" cy="33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" name="Google Shape;365;p30"/>
          <p:cNvCxnSpPr/>
          <p:nvPr/>
        </p:nvCxnSpPr>
        <p:spPr>
          <a:xfrm rot="10800000">
            <a:off x="4336417" y="3722086"/>
            <a:ext cx="1119000" cy="4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366;p30"/>
          <p:cNvCxnSpPr/>
          <p:nvPr/>
        </p:nvCxnSpPr>
        <p:spPr>
          <a:xfrm rot="10800000">
            <a:off x="4939417" y="3722086"/>
            <a:ext cx="516000" cy="4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" name="Google Shape;367;p30"/>
          <p:cNvCxnSpPr/>
          <p:nvPr/>
        </p:nvCxnSpPr>
        <p:spPr>
          <a:xfrm rot="10800000">
            <a:off x="3696517" y="3722086"/>
            <a:ext cx="1758900" cy="4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" name="Google Shape;368;p30"/>
          <p:cNvSpPr/>
          <p:nvPr/>
        </p:nvSpPr>
        <p:spPr>
          <a:xfrm>
            <a:off x="5115704" y="1394423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Google Shape;369;p30"/>
          <p:cNvSpPr txBox="1"/>
          <p:nvPr/>
        </p:nvSpPr>
        <p:spPr>
          <a:xfrm>
            <a:off x="5192192" y="129492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p32"/>
          <p:cNvSpPr txBox="1"/>
          <p:nvPr/>
        </p:nvSpPr>
        <p:spPr>
          <a:xfrm>
            <a:off x="1808100" y="3134420"/>
            <a:ext cx="284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&lt;BOS&gt; </a:t>
            </a:r>
            <a:r>
              <a:rPr lang="en" sz="1400" dirty="0" smtClean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</a:t>
            </a:r>
            <a:r>
              <a:rPr lang="en" sz="1400" dirty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Guten  </a:t>
            </a:r>
            <a:r>
              <a:rPr lang="en" sz="1400" dirty="0" smtClean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Morgen   </a:t>
            </a:r>
            <a:r>
              <a:rPr lang="en" sz="1400" dirty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&lt;EOS&gt;</a:t>
            </a:r>
            <a:endParaRPr sz="1400" dirty="0">
              <a:solidFill>
                <a:srgbClr val="000000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pic>
        <p:nvPicPr>
          <p:cNvPr id="3" name="Google Shape;419;p32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808094" y="2049751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20;p32"/>
          <p:cNvSpPr/>
          <p:nvPr/>
        </p:nvSpPr>
        <p:spPr>
          <a:xfrm>
            <a:off x="1964618" y="2032899"/>
            <a:ext cx="2247600" cy="764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21;p32"/>
          <p:cNvSpPr/>
          <p:nvPr/>
        </p:nvSpPr>
        <p:spPr>
          <a:xfrm>
            <a:off x="1960044" y="2457775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22;p32"/>
          <p:cNvSpPr/>
          <p:nvPr/>
        </p:nvSpPr>
        <p:spPr>
          <a:xfrm>
            <a:off x="2533521" y="2457775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23;p32"/>
          <p:cNvSpPr/>
          <p:nvPr/>
        </p:nvSpPr>
        <p:spPr>
          <a:xfrm>
            <a:off x="3162321" y="2457775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24;p32"/>
          <p:cNvSpPr/>
          <p:nvPr/>
        </p:nvSpPr>
        <p:spPr>
          <a:xfrm>
            <a:off x="3791121" y="2457775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25;p32"/>
          <p:cNvSpPr txBox="1"/>
          <p:nvPr/>
        </p:nvSpPr>
        <p:spPr>
          <a:xfrm>
            <a:off x="1960332" y="23582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0" name="Google Shape;426;p32"/>
          <p:cNvSpPr txBox="1"/>
          <p:nvPr/>
        </p:nvSpPr>
        <p:spPr>
          <a:xfrm>
            <a:off x="2561482" y="23582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2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1" name="Google Shape;427;p32"/>
          <p:cNvSpPr txBox="1"/>
          <p:nvPr/>
        </p:nvSpPr>
        <p:spPr>
          <a:xfrm>
            <a:off x="3176294" y="235827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3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2" name="Google Shape;428;p32"/>
          <p:cNvSpPr txBox="1"/>
          <p:nvPr/>
        </p:nvSpPr>
        <p:spPr>
          <a:xfrm>
            <a:off x="3791082" y="23582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4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3" name="Google Shape;429;p32"/>
          <p:cNvSpPr/>
          <p:nvPr/>
        </p:nvSpPr>
        <p:spPr>
          <a:xfrm>
            <a:off x="1964618" y="1309674"/>
            <a:ext cx="2247600" cy="764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30;p32"/>
          <p:cNvSpPr/>
          <p:nvPr/>
        </p:nvSpPr>
        <p:spPr>
          <a:xfrm>
            <a:off x="1960044" y="1734550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31;p32"/>
          <p:cNvSpPr/>
          <p:nvPr/>
        </p:nvSpPr>
        <p:spPr>
          <a:xfrm>
            <a:off x="2533521" y="1734550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32;p32"/>
          <p:cNvSpPr/>
          <p:nvPr/>
        </p:nvSpPr>
        <p:spPr>
          <a:xfrm>
            <a:off x="3162321" y="1734550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33;p32"/>
          <p:cNvSpPr/>
          <p:nvPr/>
        </p:nvSpPr>
        <p:spPr>
          <a:xfrm>
            <a:off x="3791121" y="1734550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34;p32"/>
          <p:cNvSpPr txBox="1"/>
          <p:nvPr/>
        </p:nvSpPr>
        <p:spPr>
          <a:xfrm>
            <a:off x="1960657" y="163412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a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9" name="Google Shape;435;p32"/>
          <p:cNvSpPr txBox="1"/>
          <p:nvPr/>
        </p:nvSpPr>
        <p:spPr>
          <a:xfrm>
            <a:off x="2561482" y="16350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a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2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0" name="Google Shape;436;p32"/>
          <p:cNvSpPr txBox="1"/>
          <p:nvPr/>
        </p:nvSpPr>
        <p:spPr>
          <a:xfrm>
            <a:off x="3176294" y="16350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a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3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1" name="Google Shape;437;p32"/>
          <p:cNvSpPr txBox="1"/>
          <p:nvPr/>
        </p:nvSpPr>
        <p:spPr>
          <a:xfrm>
            <a:off x="3791082" y="16350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a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4</a:t>
            </a:r>
            <a:endParaRPr sz="1500" i="1" baseline="-25000">
              <a:solidFill>
                <a:srgbClr val="595959"/>
              </a:solidFill>
            </a:endParaRPr>
          </a:p>
        </p:txBody>
      </p:sp>
      <p:pic>
        <p:nvPicPr>
          <p:cNvPr id="22" name="Google Shape;438;p32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787400" y="1136838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39;p32"/>
          <p:cNvSpPr/>
          <p:nvPr/>
        </p:nvSpPr>
        <p:spPr>
          <a:xfrm>
            <a:off x="1943924" y="1119986"/>
            <a:ext cx="2247600" cy="764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40;p32"/>
          <p:cNvSpPr/>
          <p:nvPr/>
        </p:nvSpPr>
        <p:spPr>
          <a:xfrm>
            <a:off x="1960044" y="1028062"/>
            <a:ext cx="486000" cy="268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41;p32"/>
          <p:cNvSpPr/>
          <p:nvPr/>
        </p:nvSpPr>
        <p:spPr>
          <a:xfrm>
            <a:off x="2533521" y="1028063"/>
            <a:ext cx="486000" cy="268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42;p32"/>
          <p:cNvSpPr/>
          <p:nvPr/>
        </p:nvSpPr>
        <p:spPr>
          <a:xfrm>
            <a:off x="3162321" y="1028063"/>
            <a:ext cx="486000" cy="268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43;p32"/>
          <p:cNvSpPr/>
          <p:nvPr/>
        </p:nvSpPr>
        <p:spPr>
          <a:xfrm>
            <a:off x="3791121" y="1028063"/>
            <a:ext cx="486000" cy="268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444;p32"/>
          <p:cNvSpPr txBox="1"/>
          <p:nvPr/>
        </p:nvSpPr>
        <p:spPr>
          <a:xfrm>
            <a:off x="1960332" y="9285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9" name="Google Shape;445;p32"/>
          <p:cNvSpPr txBox="1"/>
          <p:nvPr/>
        </p:nvSpPr>
        <p:spPr>
          <a:xfrm>
            <a:off x="2561482" y="9285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2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30" name="Google Shape;446;p32"/>
          <p:cNvSpPr txBox="1"/>
          <p:nvPr/>
        </p:nvSpPr>
        <p:spPr>
          <a:xfrm>
            <a:off x="3176294" y="9285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3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31" name="Google Shape;447;p32"/>
          <p:cNvSpPr txBox="1"/>
          <p:nvPr/>
        </p:nvSpPr>
        <p:spPr>
          <a:xfrm>
            <a:off x="3791082" y="9285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4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32" name="Google Shape;448;p32"/>
          <p:cNvSpPr/>
          <p:nvPr/>
        </p:nvSpPr>
        <p:spPr>
          <a:xfrm>
            <a:off x="1745813" y="1176300"/>
            <a:ext cx="214225" cy="1385125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3" name="Google Shape;449;p32"/>
          <p:cNvSpPr/>
          <p:nvPr/>
        </p:nvSpPr>
        <p:spPr>
          <a:xfrm>
            <a:off x="2319288" y="1176300"/>
            <a:ext cx="214225" cy="1385125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4" name="Google Shape;450;p32"/>
          <p:cNvSpPr/>
          <p:nvPr/>
        </p:nvSpPr>
        <p:spPr>
          <a:xfrm>
            <a:off x="2938000" y="1176300"/>
            <a:ext cx="214225" cy="1385125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5" name="Google Shape;451;p32"/>
          <p:cNvSpPr/>
          <p:nvPr/>
        </p:nvSpPr>
        <p:spPr>
          <a:xfrm>
            <a:off x="3556688" y="1176238"/>
            <a:ext cx="214225" cy="1385125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" name="Google Shape;452;p32"/>
          <p:cNvSpPr txBox="1"/>
          <p:nvPr/>
        </p:nvSpPr>
        <p:spPr>
          <a:xfrm>
            <a:off x="0" y="1007200"/>
            <a:ext cx="571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dirty="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" name="Google Shape;453;p32"/>
          <p:cNvCxnSpPr/>
          <p:nvPr/>
        </p:nvCxnSpPr>
        <p:spPr>
          <a:xfrm flipH="1">
            <a:off x="2113765" y="2022638"/>
            <a:ext cx="300" cy="4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454;p32"/>
          <p:cNvCxnSpPr/>
          <p:nvPr/>
        </p:nvCxnSpPr>
        <p:spPr>
          <a:xfrm>
            <a:off x="2114065" y="2022638"/>
            <a:ext cx="639900" cy="4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455;p32"/>
          <p:cNvCxnSpPr/>
          <p:nvPr/>
        </p:nvCxnSpPr>
        <p:spPr>
          <a:xfrm>
            <a:off x="2114065" y="2022638"/>
            <a:ext cx="1294500" cy="4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56;p32"/>
          <p:cNvCxnSpPr/>
          <p:nvPr/>
        </p:nvCxnSpPr>
        <p:spPr>
          <a:xfrm>
            <a:off x="2114065" y="2022638"/>
            <a:ext cx="1948800" cy="4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57;p32"/>
          <p:cNvCxnSpPr/>
          <p:nvPr/>
        </p:nvCxnSpPr>
        <p:spPr>
          <a:xfrm rot="10800000" flipH="1">
            <a:off x="2113719" y="2023572"/>
            <a:ext cx="6402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58;p32"/>
          <p:cNvCxnSpPr/>
          <p:nvPr/>
        </p:nvCxnSpPr>
        <p:spPr>
          <a:xfrm rot="10800000" flipH="1">
            <a:off x="2113719" y="2023572"/>
            <a:ext cx="12948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59;p32"/>
          <p:cNvCxnSpPr/>
          <p:nvPr/>
        </p:nvCxnSpPr>
        <p:spPr>
          <a:xfrm rot="10800000" flipH="1">
            <a:off x="2113719" y="2023572"/>
            <a:ext cx="19494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460;p32"/>
          <p:cNvCxnSpPr/>
          <p:nvPr/>
        </p:nvCxnSpPr>
        <p:spPr>
          <a:xfrm>
            <a:off x="2753810" y="2023882"/>
            <a:ext cx="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61;p32"/>
          <p:cNvCxnSpPr/>
          <p:nvPr/>
        </p:nvCxnSpPr>
        <p:spPr>
          <a:xfrm rot="10800000" flipH="1">
            <a:off x="2753810" y="2023572"/>
            <a:ext cx="6546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462;p32"/>
          <p:cNvCxnSpPr/>
          <p:nvPr/>
        </p:nvCxnSpPr>
        <p:spPr>
          <a:xfrm>
            <a:off x="2753810" y="2023882"/>
            <a:ext cx="6546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63;p32"/>
          <p:cNvCxnSpPr/>
          <p:nvPr/>
        </p:nvCxnSpPr>
        <p:spPr>
          <a:xfrm rot="10800000" flipH="1">
            <a:off x="3408449" y="2023572"/>
            <a:ext cx="6546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64;p32"/>
          <p:cNvCxnSpPr/>
          <p:nvPr/>
        </p:nvCxnSpPr>
        <p:spPr>
          <a:xfrm>
            <a:off x="3408449" y="2023882"/>
            <a:ext cx="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65;p32"/>
          <p:cNvCxnSpPr/>
          <p:nvPr/>
        </p:nvCxnSpPr>
        <p:spPr>
          <a:xfrm>
            <a:off x="3408449" y="2023882"/>
            <a:ext cx="6546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466;p32"/>
          <p:cNvCxnSpPr/>
          <p:nvPr/>
        </p:nvCxnSpPr>
        <p:spPr>
          <a:xfrm rot="10800000">
            <a:off x="4063062" y="2023555"/>
            <a:ext cx="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467;p32"/>
          <p:cNvCxnSpPr/>
          <p:nvPr/>
        </p:nvCxnSpPr>
        <p:spPr>
          <a:xfrm rot="10800000">
            <a:off x="2753862" y="2023555"/>
            <a:ext cx="13092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468;p32"/>
          <p:cNvCxnSpPr/>
          <p:nvPr/>
        </p:nvCxnSpPr>
        <p:spPr>
          <a:xfrm rot="10800000" flipH="1">
            <a:off x="2753810" y="2023572"/>
            <a:ext cx="13092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469;p32"/>
          <p:cNvSpPr txBox="1"/>
          <p:nvPr/>
        </p:nvSpPr>
        <p:spPr>
          <a:xfrm>
            <a:off x="0" y="152400"/>
            <a:ext cx="9144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Слой self-attention вычисляет дополнительную информацию для эмбеддинга каждого токена на основе его </a:t>
            </a:r>
            <a:r>
              <a:rPr lang="en" sz="1600" dirty="0" smtClean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контекста</a:t>
            </a:r>
            <a:endParaRPr sz="1600" b="1" i="1" dirty="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</p:txBody>
      </p:sp>
      <p:sp>
        <p:nvSpPr>
          <p:cNvPr id="54" name="Google Shape;470;p32"/>
          <p:cNvSpPr txBox="1"/>
          <p:nvPr/>
        </p:nvSpPr>
        <p:spPr>
          <a:xfrm>
            <a:off x="152400" y="3064600"/>
            <a:ext cx="169062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input</a:t>
            </a:r>
            <a:endParaRPr dirty="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471;p32"/>
          <p:cNvSpPr txBox="1"/>
          <p:nvPr/>
        </p:nvSpPr>
        <p:spPr>
          <a:xfrm>
            <a:off x="0" y="2226400"/>
            <a:ext cx="1905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 </a:t>
            </a:r>
            <a:endParaRPr dirty="0">
              <a:solidFill>
                <a:srgbClr val="B7B7B7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 dirty="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472;p32"/>
          <p:cNvSpPr txBox="1"/>
          <p:nvPr/>
        </p:nvSpPr>
        <p:spPr>
          <a:xfrm>
            <a:off x="152400" y="1769200"/>
            <a:ext cx="1600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Self-attention</a:t>
            </a:r>
            <a:endParaRPr dirty="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Google Shape;473;p32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627039" y="951875"/>
            <a:ext cx="1125561" cy="4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394;p31"/>
          <p:cNvSpPr txBox="1"/>
          <p:nvPr/>
        </p:nvSpPr>
        <p:spPr>
          <a:xfrm>
            <a:off x="4495800" y="1845400"/>
            <a:ext cx="4495800" cy="67707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Old Standard TT"/>
                <a:ea typeface="Old Standard TT"/>
                <a:cs typeface="Old Standard TT"/>
                <a:sym typeface="Old Standard TT"/>
              </a:rPr>
              <a:t>Self-Attention применяется ко всем эмбеддингам </a:t>
            </a:r>
            <a:r>
              <a:rPr lang="en" sz="1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Old Standard TT"/>
                <a:ea typeface="Old Standard TT"/>
                <a:cs typeface="Old Standard TT"/>
                <a:sym typeface="Old Standard TT"/>
              </a:rPr>
              <a:t>параллельно! </a:t>
            </a:r>
            <a:endParaRPr sz="1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59" name="Google Shape;484;p34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 rot="5400000">
            <a:off x="3094875" y="3798550"/>
            <a:ext cx="3218275" cy="27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485;p34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 rot="5400000">
            <a:off x="6076261" y="3790262"/>
            <a:ext cx="3306499" cy="282897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486;p34"/>
          <p:cNvSpPr/>
          <p:nvPr/>
        </p:nvSpPr>
        <p:spPr>
          <a:xfrm>
            <a:off x="3349191" y="6151226"/>
            <a:ext cx="2608200" cy="2526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487;p34"/>
          <p:cNvSpPr/>
          <p:nvPr/>
        </p:nvSpPr>
        <p:spPr>
          <a:xfrm>
            <a:off x="6232399" y="6249533"/>
            <a:ext cx="2634300" cy="2562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488;p34"/>
          <p:cNvSpPr txBox="1"/>
          <p:nvPr/>
        </p:nvSpPr>
        <p:spPr>
          <a:xfrm>
            <a:off x="304800" y="4267200"/>
            <a:ext cx="2438400" cy="166196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Визуализация весов </a:t>
            </a:r>
            <a:endParaRPr lang="en" sz="2400" dirty="0" smtClean="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слоя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self-attention</a:t>
            </a:r>
            <a:endParaRPr sz="2400" dirty="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</p:txBody>
      </p:sp>
      <p:sp>
        <p:nvSpPr>
          <p:cNvPr id="64" name="Прямоугольник 63"/>
          <p:cNvSpPr/>
          <p:nvPr/>
        </p:nvSpPr>
        <p:spPr>
          <a:xfrm>
            <a:off x="2743200" y="3581400"/>
            <a:ext cx="6400800" cy="3276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493;p35"/>
          <p:cNvSpPr txBox="1"/>
          <p:nvPr/>
        </p:nvSpPr>
        <p:spPr>
          <a:xfrm>
            <a:off x="1510087" y="4492864"/>
            <a:ext cx="27639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 smtClean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&lt;</a:t>
            </a:r>
            <a:r>
              <a:rPr lang="en" sz="1400" b="1" dirty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BOS&gt; </a:t>
            </a:r>
            <a:r>
              <a:rPr lang="en" sz="1400" b="1" dirty="0" smtClean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Guten  </a:t>
            </a:r>
            <a:r>
              <a:rPr lang="en" sz="1400" b="1" dirty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Morgen </a:t>
            </a:r>
            <a:r>
              <a:rPr lang="en" sz="1400" b="1" dirty="0" smtClean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</a:t>
            </a:r>
            <a:r>
              <a:rPr lang="en" sz="1400" b="1" dirty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&lt;EOS</a:t>
            </a:r>
            <a:r>
              <a:rPr lang="en" sz="1400" b="1" dirty="0" smtClean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&gt;</a:t>
            </a:r>
            <a:endParaRPr sz="1400" b="1" dirty="0"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pic>
        <p:nvPicPr>
          <p:cNvPr id="52" name="Google Shape;494;p35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510081" y="3408195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495;p35"/>
          <p:cNvSpPr/>
          <p:nvPr/>
        </p:nvSpPr>
        <p:spPr>
          <a:xfrm>
            <a:off x="1666605" y="3391343"/>
            <a:ext cx="2247600" cy="764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Google Shape;496;p35"/>
          <p:cNvSpPr/>
          <p:nvPr/>
        </p:nvSpPr>
        <p:spPr>
          <a:xfrm>
            <a:off x="1662031" y="3816219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Google Shape;497;p35"/>
          <p:cNvSpPr/>
          <p:nvPr/>
        </p:nvSpPr>
        <p:spPr>
          <a:xfrm>
            <a:off x="2235508" y="3816219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Google Shape;498;p35"/>
          <p:cNvSpPr/>
          <p:nvPr/>
        </p:nvSpPr>
        <p:spPr>
          <a:xfrm>
            <a:off x="2864308" y="3816219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Google Shape;499;p35"/>
          <p:cNvSpPr/>
          <p:nvPr/>
        </p:nvSpPr>
        <p:spPr>
          <a:xfrm>
            <a:off x="3493108" y="3816219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Google Shape;500;p35"/>
          <p:cNvSpPr txBox="1"/>
          <p:nvPr/>
        </p:nvSpPr>
        <p:spPr>
          <a:xfrm>
            <a:off x="1662319" y="3716719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Google Shape;501;p35"/>
          <p:cNvSpPr txBox="1"/>
          <p:nvPr/>
        </p:nvSpPr>
        <p:spPr>
          <a:xfrm>
            <a:off x="2263469" y="3716719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Google Shape;502;p35"/>
          <p:cNvSpPr txBox="1"/>
          <p:nvPr/>
        </p:nvSpPr>
        <p:spPr>
          <a:xfrm>
            <a:off x="2878281" y="3716719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Google Shape;503;p35"/>
          <p:cNvSpPr txBox="1"/>
          <p:nvPr/>
        </p:nvSpPr>
        <p:spPr>
          <a:xfrm>
            <a:off x="3493069" y="3716707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Google Shape;504;p35"/>
          <p:cNvSpPr/>
          <p:nvPr/>
        </p:nvSpPr>
        <p:spPr>
          <a:xfrm>
            <a:off x="1666605" y="2668118"/>
            <a:ext cx="2247600" cy="764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Google Shape;505;p35"/>
          <p:cNvSpPr/>
          <p:nvPr/>
        </p:nvSpPr>
        <p:spPr>
          <a:xfrm>
            <a:off x="1662031" y="3092994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Google Shape;506;p35"/>
          <p:cNvSpPr/>
          <p:nvPr/>
        </p:nvSpPr>
        <p:spPr>
          <a:xfrm>
            <a:off x="2235508" y="3092994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Google Shape;507;p35"/>
          <p:cNvSpPr/>
          <p:nvPr/>
        </p:nvSpPr>
        <p:spPr>
          <a:xfrm>
            <a:off x="2864308" y="3092994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Google Shape;508;p35"/>
          <p:cNvSpPr/>
          <p:nvPr/>
        </p:nvSpPr>
        <p:spPr>
          <a:xfrm>
            <a:off x="3493108" y="3092994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" name="Google Shape;509;p35"/>
          <p:cNvSpPr txBox="1"/>
          <p:nvPr/>
        </p:nvSpPr>
        <p:spPr>
          <a:xfrm>
            <a:off x="1662644" y="2992569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Google Shape;510;p35"/>
          <p:cNvSpPr txBox="1"/>
          <p:nvPr/>
        </p:nvSpPr>
        <p:spPr>
          <a:xfrm>
            <a:off x="2263469" y="2993494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9" name="Google Shape;511;p35"/>
          <p:cNvSpPr txBox="1"/>
          <p:nvPr/>
        </p:nvSpPr>
        <p:spPr>
          <a:xfrm>
            <a:off x="2878281" y="2993494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0" name="Google Shape;512;p35"/>
          <p:cNvSpPr txBox="1"/>
          <p:nvPr/>
        </p:nvSpPr>
        <p:spPr>
          <a:xfrm>
            <a:off x="3493069" y="2993482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" name="Google Shape;513;p35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510081" y="1978482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514;p35"/>
          <p:cNvSpPr/>
          <p:nvPr/>
        </p:nvSpPr>
        <p:spPr>
          <a:xfrm>
            <a:off x="1666605" y="1961630"/>
            <a:ext cx="2247600" cy="764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" name="Google Shape;515;p35"/>
          <p:cNvSpPr/>
          <p:nvPr/>
        </p:nvSpPr>
        <p:spPr>
          <a:xfrm>
            <a:off x="1662031" y="2386506"/>
            <a:ext cx="486000" cy="268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" name="Google Shape;516;p35"/>
          <p:cNvSpPr/>
          <p:nvPr/>
        </p:nvSpPr>
        <p:spPr>
          <a:xfrm>
            <a:off x="2235508" y="2386507"/>
            <a:ext cx="486000" cy="268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" name="Google Shape;517;p35"/>
          <p:cNvSpPr/>
          <p:nvPr/>
        </p:nvSpPr>
        <p:spPr>
          <a:xfrm>
            <a:off x="2864308" y="2386507"/>
            <a:ext cx="486000" cy="268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" name="Google Shape;518;p35"/>
          <p:cNvSpPr/>
          <p:nvPr/>
        </p:nvSpPr>
        <p:spPr>
          <a:xfrm>
            <a:off x="3493108" y="2386507"/>
            <a:ext cx="486000" cy="268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Google Shape;519;p35"/>
          <p:cNvSpPr txBox="1"/>
          <p:nvPr/>
        </p:nvSpPr>
        <p:spPr>
          <a:xfrm>
            <a:off x="1662319" y="2287007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Google Shape;520;p35"/>
          <p:cNvSpPr txBox="1"/>
          <p:nvPr/>
        </p:nvSpPr>
        <p:spPr>
          <a:xfrm>
            <a:off x="2263469" y="2287007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" name="Google Shape;521;p35"/>
          <p:cNvSpPr txBox="1"/>
          <p:nvPr/>
        </p:nvSpPr>
        <p:spPr>
          <a:xfrm>
            <a:off x="2878281" y="2287007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" name="Google Shape;522;p35"/>
          <p:cNvSpPr txBox="1"/>
          <p:nvPr/>
        </p:nvSpPr>
        <p:spPr>
          <a:xfrm>
            <a:off x="3493069" y="2286994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" name="Google Shape;523;p35"/>
          <p:cNvSpPr/>
          <p:nvPr/>
        </p:nvSpPr>
        <p:spPr>
          <a:xfrm>
            <a:off x="1447800" y="2534744"/>
            <a:ext cx="214225" cy="1385125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2" name="Google Shape;524;p35"/>
          <p:cNvSpPr/>
          <p:nvPr/>
        </p:nvSpPr>
        <p:spPr>
          <a:xfrm>
            <a:off x="2021275" y="2534744"/>
            <a:ext cx="214225" cy="1385125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3" name="Google Shape;525;p35"/>
          <p:cNvSpPr/>
          <p:nvPr/>
        </p:nvSpPr>
        <p:spPr>
          <a:xfrm>
            <a:off x="2639987" y="2534744"/>
            <a:ext cx="214225" cy="1385125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4" name="Google Shape;526;p35"/>
          <p:cNvSpPr/>
          <p:nvPr/>
        </p:nvSpPr>
        <p:spPr>
          <a:xfrm>
            <a:off x="3258675" y="2534682"/>
            <a:ext cx="214225" cy="1385125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5" name="Google Shape;527;p35"/>
          <p:cNvSpPr txBox="1"/>
          <p:nvPr/>
        </p:nvSpPr>
        <p:spPr>
          <a:xfrm>
            <a:off x="228600" y="2438400"/>
            <a:ext cx="83902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Add</a:t>
            </a:r>
            <a:endParaRPr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cxnSp>
        <p:nvCxnSpPr>
          <p:cNvPr id="86" name="Google Shape;528;p35"/>
          <p:cNvCxnSpPr/>
          <p:nvPr/>
        </p:nvCxnSpPr>
        <p:spPr>
          <a:xfrm flipH="1">
            <a:off x="1815752" y="3381082"/>
            <a:ext cx="300" cy="4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529;p35"/>
          <p:cNvCxnSpPr/>
          <p:nvPr/>
        </p:nvCxnSpPr>
        <p:spPr>
          <a:xfrm>
            <a:off x="1816052" y="3381082"/>
            <a:ext cx="639900" cy="4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530;p35"/>
          <p:cNvCxnSpPr/>
          <p:nvPr/>
        </p:nvCxnSpPr>
        <p:spPr>
          <a:xfrm>
            <a:off x="1816052" y="3381082"/>
            <a:ext cx="1294500" cy="4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531;p35"/>
          <p:cNvCxnSpPr/>
          <p:nvPr/>
        </p:nvCxnSpPr>
        <p:spPr>
          <a:xfrm>
            <a:off x="1816052" y="3381082"/>
            <a:ext cx="1948800" cy="4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532;p35"/>
          <p:cNvCxnSpPr/>
          <p:nvPr/>
        </p:nvCxnSpPr>
        <p:spPr>
          <a:xfrm rot="10800000" flipH="1">
            <a:off x="1815706" y="3382016"/>
            <a:ext cx="6402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533;p35"/>
          <p:cNvCxnSpPr/>
          <p:nvPr/>
        </p:nvCxnSpPr>
        <p:spPr>
          <a:xfrm rot="10800000" flipH="1">
            <a:off x="1815706" y="3382016"/>
            <a:ext cx="12948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534;p35"/>
          <p:cNvCxnSpPr/>
          <p:nvPr/>
        </p:nvCxnSpPr>
        <p:spPr>
          <a:xfrm rot="10800000" flipH="1">
            <a:off x="1815706" y="3382016"/>
            <a:ext cx="19494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535;p35"/>
          <p:cNvCxnSpPr/>
          <p:nvPr/>
        </p:nvCxnSpPr>
        <p:spPr>
          <a:xfrm>
            <a:off x="2455797" y="3382326"/>
            <a:ext cx="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536;p35"/>
          <p:cNvCxnSpPr/>
          <p:nvPr/>
        </p:nvCxnSpPr>
        <p:spPr>
          <a:xfrm rot="10800000" flipH="1">
            <a:off x="2455797" y="3382016"/>
            <a:ext cx="6546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537;p35"/>
          <p:cNvCxnSpPr/>
          <p:nvPr/>
        </p:nvCxnSpPr>
        <p:spPr>
          <a:xfrm>
            <a:off x="2455797" y="3382326"/>
            <a:ext cx="6546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538;p35"/>
          <p:cNvCxnSpPr/>
          <p:nvPr/>
        </p:nvCxnSpPr>
        <p:spPr>
          <a:xfrm rot="10800000" flipH="1">
            <a:off x="3110436" y="3382016"/>
            <a:ext cx="6546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539;p35"/>
          <p:cNvCxnSpPr/>
          <p:nvPr/>
        </p:nvCxnSpPr>
        <p:spPr>
          <a:xfrm>
            <a:off x="3110436" y="3382326"/>
            <a:ext cx="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540;p35"/>
          <p:cNvCxnSpPr/>
          <p:nvPr/>
        </p:nvCxnSpPr>
        <p:spPr>
          <a:xfrm>
            <a:off x="3110436" y="3382326"/>
            <a:ext cx="6546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541;p35"/>
          <p:cNvCxnSpPr/>
          <p:nvPr/>
        </p:nvCxnSpPr>
        <p:spPr>
          <a:xfrm rot="10800000">
            <a:off x="3765049" y="3381999"/>
            <a:ext cx="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542;p35"/>
          <p:cNvCxnSpPr/>
          <p:nvPr/>
        </p:nvCxnSpPr>
        <p:spPr>
          <a:xfrm rot="10800000">
            <a:off x="2455849" y="3381999"/>
            <a:ext cx="13092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543;p35"/>
          <p:cNvCxnSpPr/>
          <p:nvPr/>
        </p:nvCxnSpPr>
        <p:spPr>
          <a:xfrm rot="10800000" flipH="1">
            <a:off x="2455797" y="3382016"/>
            <a:ext cx="13092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544;p35"/>
          <p:cNvSpPr txBox="1"/>
          <p:nvPr/>
        </p:nvSpPr>
        <p:spPr>
          <a:xfrm>
            <a:off x="1" y="4423044"/>
            <a:ext cx="1371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Source input</a:t>
            </a:r>
            <a:endParaRPr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sp>
        <p:nvSpPr>
          <p:cNvPr id="103" name="Google Shape;545;p35"/>
          <p:cNvSpPr txBox="1"/>
          <p:nvPr/>
        </p:nvSpPr>
        <p:spPr>
          <a:xfrm>
            <a:off x="0" y="3595034"/>
            <a:ext cx="1371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Source </a:t>
            </a:r>
            <a:endParaRPr dirty="0">
              <a:solidFill>
                <a:srgbClr val="B7B7B7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embeddings</a:t>
            </a:r>
            <a:endParaRPr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sp>
        <p:nvSpPr>
          <p:cNvPr id="104" name="Google Shape;546;p35"/>
          <p:cNvSpPr txBox="1"/>
          <p:nvPr/>
        </p:nvSpPr>
        <p:spPr>
          <a:xfrm>
            <a:off x="0" y="3060232"/>
            <a:ext cx="1447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Self-attention</a:t>
            </a:r>
            <a:endParaRPr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pic>
        <p:nvPicPr>
          <p:cNvPr id="105" name="Google Shape;547;p35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510081" y="1236052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548;p35"/>
          <p:cNvSpPr/>
          <p:nvPr/>
        </p:nvSpPr>
        <p:spPr>
          <a:xfrm>
            <a:off x="1666605" y="1219200"/>
            <a:ext cx="2247600" cy="764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7" name="Google Shape;549;p35"/>
          <p:cNvSpPr/>
          <p:nvPr/>
        </p:nvSpPr>
        <p:spPr>
          <a:xfrm>
            <a:off x="1662031" y="1696731"/>
            <a:ext cx="486000" cy="268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8" name="Google Shape;550;p35"/>
          <p:cNvSpPr/>
          <p:nvPr/>
        </p:nvSpPr>
        <p:spPr>
          <a:xfrm>
            <a:off x="2235508" y="1696732"/>
            <a:ext cx="486000" cy="268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9" name="Google Shape;551;p35"/>
          <p:cNvSpPr/>
          <p:nvPr/>
        </p:nvSpPr>
        <p:spPr>
          <a:xfrm>
            <a:off x="2864308" y="1696732"/>
            <a:ext cx="486000" cy="268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0" name="Google Shape;552;p35"/>
          <p:cNvSpPr/>
          <p:nvPr/>
        </p:nvSpPr>
        <p:spPr>
          <a:xfrm>
            <a:off x="3493108" y="1696732"/>
            <a:ext cx="486000" cy="268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1" name="Google Shape;553;p35"/>
          <p:cNvSpPr txBox="1"/>
          <p:nvPr/>
        </p:nvSpPr>
        <p:spPr>
          <a:xfrm>
            <a:off x="1662319" y="1597232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" name="Google Shape;554;p35"/>
          <p:cNvSpPr txBox="1"/>
          <p:nvPr/>
        </p:nvSpPr>
        <p:spPr>
          <a:xfrm>
            <a:off x="2263469" y="1597232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3" name="Google Shape;555;p35"/>
          <p:cNvSpPr txBox="1"/>
          <p:nvPr/>
        </p:nvSpPr>
        <p:spPr>
          <a:xfrm>
            <a:off x="2878281" y="1597232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4" name="Google Shape;556;p35"/>
          <p:cNvSpPr txBox="1"/>
          <p:nvPr/>
        </p:nvSpPr>
        <p:spPr>
          <a:xfrm>
            <a:off x="3493069" y="1597219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5" name="Google Shape;557;p35"/>
          <p:cNvSpPr txBox="1"/>
          <p:nvPr/>
        </p:nvSpPr>
        <p:spPr>
          <a:xfrm>
            <a:off x="0" y="1676400"/>
            <a:ext cx="14049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Layer Norm</a:t>
            </a:r>
            <a:endParaRPr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sp>
        <p:nvSpPr>
          <p:cNvPr id="116" name="Google Shape;558;p35"/>
          <p:cNvSpPr txBox="1"/>
          <p:nvPr/>
        </p:nvSpPr>
        <p:spPr>
          <a:xfrm>
            <a:off x="0" y="381000"/>
            <a:ext cx="9143999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i="1" dirty="0" smtClean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LayerNorm</a:t>
            </a:r>
            <a:r>
              <a:rPr lang="en" sz="2200" dirty="0" smtClean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: выходы </a:t>
            </a:r>
            <a:r>
              <a:rPr lang="en" sz="2200" dirty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слоя всегда будут иметь одинаковые </a:t>
            </a:r>
            <a:r>
              <a:rPr lang="en" sz="2200" b="1" dirty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mean</a:t>
            </a:r>
            <a:r>
              <a:rPr lang="en" sz="2200" dirty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 и </a:t>
            </a:r>
            <a:r>
              <a:rPr lang="en" sz="2200" b="1" dirty="0" smtClean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variance</a:t>
            </a:r>
            <a:endParaRPr sz="2200" dirty="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</p:txBody>
      </p:sp>
      <p:sp>
        <p:nvSpPr>
          <p:cNvPr id="118" name="Google Shape;565;p36"/>
          <p:cNvSpPr txBox="1"/>
          <p:nvPr/>
        </p:nvSpPr>
        <p:spPr>
          <a:xfrm>
            <a:off x="6553200" y="1371600"/>
            <a:ext cx="25908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Выход слоя </a:t>
            </a:r>
            <a:r>
              <a:rPr lang="en" sz="2000" b="1" dirty="0" smtClean="0">
                <a:solidFill>
                  <a:schemeClr val="dk2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размера: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dirty="0" smtClean="0">
                <a:solidFill>
                  <a:schemeClr val="dk2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(seq_len × </a:t>
            </a:r>
            <a:r>
              <a:rPr lang="en" sz="2000" b="1" i="1" dirty="0">
                <a:solidFill>
                  <a:schemeClr val="dk2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emb_size)</a:t>
            </a:r>
            <a:endParaRPr sz="2000" b="1" i="1" dirty="0">
              <a:solidFill>
                <a:schemeClr val="dk2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</p:txBody>
      </p:sp>
      <p:sp>
        <p:nvSpPr>
          <p:cNvPr id="128" name="Google Shape;575;p36"/>
          <p:cNvSpPr/>
          <p:nvPr/>
        </p:nvSpPr>
        <p:spPr>
          <a:xfrm rot="5400000">
            <a:off x="2709787" y="345000"/>
            <a:ext cx="141300" cy="23469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576;p36"/>
          <p:cNvSpPr/>
          <p:nvPr/>
        </p:nvSpPr>
        <p:spPr>
          <a:xfrm>
            <a:off x="4041262" y="1634025"/>
            <a:ext cx="141300" cy="4155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577;p36"/>
          <p:cNvSpPr txBox="1"/>
          <p:nvPr/>
        </p:nvSpPr>
        <p:spPr>
          <a:xfrm>
            <a:off x="2292787" y="1066800"/>
            <a:ext cx="100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seq_len</a:t>
            </a:r>
            <a:endParaRPr sz="12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1" name="Google Shape;578;p36"/>
          <p:cNvSpPr txBox="1"/>
          <p:nvPr/>
        </p:nvSpPr>
        <p:spPr>
          <a:xfrm>
            <a:off x="4191000" y="1600200"/>
            <a:ext cx="11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emb_size</a:t>
            </a:r>
            <a:endParaRPr sz="1200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8" name="Стрелка вправо 147"/>
          <p:cNvSpPr/>
          <p:nvPr/>
        </p:nvSpPr>
        <p:spPr>
          <a:xfrm>
            <a:off x="5562600" y="1600200"/>
            <a:ext cx="990600" cy="4572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9" name="Google Shape;579;p36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5638800" y="2590800"/>
            <a:ext cx="2189399" cy="703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580;p36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5105400" y="3429000"/>
            <a:ext cx="3144725" cy="9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587;p37"/>
          <p:cNvSpPr txBox="1"/>
          <p:nvPr/>
        </p:nvSpPr>
        <p:spPr>
          <a:xfrm>
            <a:off x="4724400" y="4800600"/>
            <a:ext cx="419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После этого обновляем элементы каждого эмбеддинга </a:t>
            </a:r>
            <a:r>
              <a:rPr lang="en" sz="1600" i="1" dirty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x</a:t>
            </a:r>
            <a:r>
              <a:rPr lang="en" sz="1600" i="1" baseline="30000" dirty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e</a:t>
            </a:r>
            <a:r>
              <a:rPr lang="en" sz="1600" i="1" baseline="-25000" dirty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i</a:t>
            </a:r>
            <a:r>
              <a:rPr lang="en" sz="1600" i="1" dirty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 </a:t>
            </a:r>
            <a:r>
              <a:rPr lang="en" sz="1600" dirty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 следующим образом: </a:t>
            </a:r>
            <a:endParaRPr sz="1600" dirty="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</p:txBody>
      </p:sp>
      <p:pic>
        <p:nvPicPr>
          <p:cNvPr id="153" name="Google Shape;602;p37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5486400" y="5562600"/>
            <a:ext cx="2146500" cy="7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603;p37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6019800" y="2209800"/>
            <a:ext cx="146389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604;p37"/>
          <p:cNvSpPr txBox="1"/>
          <p:nvPr/>
        </p:nvSpPr>
        <p:spPr>
          <a:xfrm>
            <a:off x="4800600" y="6248400"/>
            <a:ext cx="402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Здесь 𝛄 и β — обучаемые параметры</a:t>
            </a:r>
            <a:endParaRPr sz="1600" dirty="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</p:txBody>
      </p:sp>
      <p:pic>
        <p:nvPicPr>
          <p:cNvPr id="156" name="Google Shape;610;p38"/>
          <p:cNvPicPr preferRelativeResize="0"/>
          <p:nvPr/>
        </p:nvPicPr>
        <p:blipFill>
          <a:blip r:embed="rId7" cstate="print">
            <a:alphaModFix/>
          </a:blip>
          <a:srcRect t="19172" b="12124"/>
          <a:stretch>
            <a:fillRect/>
          </a:stretch>
        </p:blipFill>
        <p:spPr>
          <a:xfrm>
            <a:off x="762000" y="5029200"/>
            <a:ext cx="32004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Прямоугольник 157"/>
          <p:cNvSpPr/>
          <p:nvPr/>
        </p:nvSpPr>
        <p:spPr>
          <a:xfrm>
            <a:off x="4953000" y="2209800"/>
            <a:ext cx="3352800" cy="2286000"/>
          </a:xfrm>
          <a:prstGeom prst="rect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" name="Стрелка вниз 158"/>
          <p:cNvSpPr/>
          <p:nvPr/>
        </p:nvSpPr>
        <p:spPr>
          <a:xfrm>
            <a:off x="6248400" y="4495800"/>
            <a:ext cx="914400" cy="30480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0" name="Прямоугольник 159"/>
          <p:cNvSpPr/>
          <p:nvPr/>
        </p:nvSpPr>
        <p:spPr>
          <a:xfrm>
            <a:off x="4572000" y="4800600"/>
            <a:ext cx="4114800" cy="2057400"/>
          </a:xfrm>
          <a:prstGeom prst="rect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7" name="Прямоугольник 116"/>
          <p:cNvSpPr/>
          <p:nvPr/>
        </p:nvSpPr>
        <p:spPr>
          <a:xfrm>
            <a:off x="3962400" y="0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i="1" dirty="0" smtClean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LayerNorm</a:t>
            </a:r>
            <a:endParaRPr lang="ru-RU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88;p40"/>
          <p:cNvPicPr preferRelativeResize="0"/>
          <p:nvPr/>
        </p:nvPicPr>
        <p:blipFill>
          <a:blip r:embed="rId2" cstate="print">
            <a:alphaModFix/>
          </a:blip>
          <a:srcRect t="70252"/>
          <a:stretch>
            <a:fillRect/>
          </a:stretch>
        </p:blipFill>
        <p:spPr>
          <a:xfrm>
            <a:off x="1671013" y="4492864"/>
            <a:ext cx="2474042" cy="3226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89;p40"/>
          <p:cNvSpPr/>
          <p:nvPr/>
        </p:nvSpPr>
        <p:spPr>
          <a:xfrm>
            <a:off x="1801087" y="3666588"/>
            <a:ext cx="2247600" cy="764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Google Shape;690;p40"/>
          <p:cNvSpPr/>
          <p:nvPr/>
        </p:nvSpPr>
        <p:spPr>
          <a:xfrm>
            <a:off x="1796513" y="4091464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Google Shape;691;p40"/>
          <p:cNvSpPr/>
          <p:nvPr/>
        </p:nvSpPr>
        <p:spPr>
          <a:xfrm>
            <a:off x="2369990" y="4091464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Google Shape;692;p40"/>
          <p:cNvSpPr/>
          <p:nvPr/>
        </p:nvSpPr>
        <p:spPr>
          <a:xfrm>
            <a:off x="2998790" y="4091464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Google Shape;693;p40"/>
          <p:cNvSpPr/>
          <p:nvPr/>
        </p:nvSpPr>
        <p:spPr>
          <a:xfrm>
            <a:off x="3627590" y="4091464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Google Shape;694;p40"/>
          <p:cNvSpPr txBox="1"/>
          <p:nvPr/>
        </p:nvSpPr>
        <p:spPr>
          <a:xfrm>
            <a:off x="1796801" y="3991964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Google Shape;695;p40"/>
          <p:cNvSpPr txBox="1"/>
          <p:nvPr/>
        </p:nvSpPr>
        <p:spPr>
          <a:xfrm>
            <a:off x="2397951" y="3991964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Google Shape;696;p40"/>
          <p:cNvSpPr txBox="1"/>
          <p:nvPr/>
        </p:nvSpPr>
        <p:spPr>
          <a:xfrm>
            <a:off x="3012763" y="3991964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Google Shape;697;p40"/>
          <p:cNvSpPr txBox="1"/>
          <p:nvPr/>
        </p:nvSpPr>
        <p:spPr>
          <a:xfrm>
            <a:off x="3627551" y="3991952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Google Shape;698;p40"/>
          <p:cNvSpPr/>
          <p:nvPr/>
        </p:nvSpPr>
        <p:spPr>
          <a:xfrm>
            <a:off x="1801087" y="2943363"/>
            <a:ext cx="2247600" cy="764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Google Shape;699;p40"/>
          <p:cNvSpPr/>
          <p:nvPr/>
        </p:nvSpPr>
        <p:spPr>
          <a:xfrm>
            <a:off x="1796513" y="3368239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Google Shape;700;p40"/>
          <p:cNvSpPr/>
          <p:nvPr/>
        </p:nvSpPr>
        <p:spPr>
          <a:xfrm>
            <a:off x="2369990" y="3368239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Google Shape;701;p40"/>
          <p:cNvSpPr/>
          <p:nvPr/>
        </p:nvSpPr>
        <p:spPr>
          <a:xfrm>
            <a:off x="2998790" y="3368239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Google Shape;702;p40"/>
          <p:cNvSpPr/>
          <p:nvPr/>
        </p:nvSpPr>
        <p:spPr>
          <a:xfrm>
            <a:off x="3627590" y="3368239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Google Shape;703;p40"/>
          <p:cNvSpPr txBox="1"/>
          <p:nvPr/>
        </p:nvSpPr>
        <p:spPr>
          <a:xfrm>
            <a:off x="1797126" y="3267814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Google Shape;704;p40"/>
          <p:cNvSpPr txBox="1"/>
          <p:nvPr/>
        </p:nvSpPr>
        <p:spPr>
          <a:xfrm>
            <a:off x="2397951" y="3268739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Google Shape;705;p40"/>
          <p:cNvSpPr txBox="1"/>
          <p:nvPr/>
        </p:nvSpPr>
        <p:spPr>
          <a:xfrm>
            <a:off x="3012763" y="3268739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Google Shape;706;p40"/>
          <p:cNvSpPr txBox="1"/>
          <p:nvPr/>
        </p:nvSpPr>
        <p:spPr>
          <a:xfrm>
            <a:off x="3627551" y="3268727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2" name="Google Shape;707;p40"/>
          <p:cNvPicPr preferRelativeResize="0"/>
          <p:nvPr/>
        </p:nvPicPr>
        <p:blipFill>
          <a:blip r:embed="rId2" cstate="print">
            <a:alphaModFix/>
          </a:blip>
          <a:srcRect t="70252"/>
          <a:stretch>
            <a:fillRect/>
          </a:stretch>
        </p:blipFill>
        <p:spPr>
          <a:xfrm>
            <a:off x="1671013" y="3027194"/>
            <a:ext cx="2474042" cy="32267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708;p40"/>
          <p:cNvSpPr/>
          <p:nvPr/>
        </p:nvSpPr>
        <p:spPr>
          <a:xfrm>
            <a:off x="1801087" y="2236875"/>
            <a:ext cx="2247600" cy="764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Google Shape;709;p40"/>
          <p:cNvSpPr/>
          <p:nvPr/>
        </p:nvSpPr>
        <p:spPr>
          <a:xfrm>
            <a:off x="1796513" y="2661751"/>
            <a:ext cx="486000" cy="268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Google Shape;710;p40"/>
          <p:cNvSpPr/>
          <p:nvPr/>
        </p:nvSpPr>
        <p:spPr>
          <a:xfrm>
            <a:off x="2369990" y="2661752"/>
            <a:ext cx="486000" cy="268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Google Shape;711;p40"/>
          <p:cNvSpPr/>
          <p:nvPr/>
        </p:nvSpPr>
        <p:spPr>
          <a:xfrm>
            <a:off x="2998790" y="2661752"/>
            <a:ext cx="486000" cy="268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Google Shape;712;p40"/>
          <p:cNvSpPr/>
          <p:nvPr/>
        </p:nvSpPr>
        <p:spPr>
          <a:xfrm>
            <a:off x="3627590" y="2661752"/>
            <a:ext cx="486000" cy="268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Google Shape;713;p40"/>
          <p:cNvSpPr txBox="1"/>
          <p:nvPr/>
        </p:nvSpPr>
        <p:spPr>
          <a:xfrm>
            <a:off x="1796801" y="2587877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sz="1500" i="1" baseline="-25000" dirty="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Google Shape;714;p40"/>
          <p:cNvSpPr txBox="1"/>
          <p:nvPr/>
        </p:nvSpPr>
        <p:spPr>
          <a:xfrm>
            <a:off x="2397951" y="2587877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Google Shape;715;p40"/>
          <p:cNvSpPr txBox="1"/>
          <p:nvPr/>
        </p:nvSpPr>
        <p:spPr>
          <a:xfrm>
            <a:off x="3012763" y="2587877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Google Shape;716;p40"/>
          <p:cNvSpPr txBox="1"/>
          <p:nvPr/>
        </p:nvSpPr>
        <p:spPr>
          <a:xfrm>
            <a:off x="3627551" y="2587864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Google Shape;717;p40"/>
          <p:cNvSpPr/>
          <p:nvPr/>
        </p:nvSpPr>
        <p:spPr>
          <a:xfrm>
            <a:off x="1553688" y="2809989"/>
            <a:ext cx="214225" cy="1385125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3" name="Google Shape;718;p40"/>
          <p:cNvSpPr/>
          <p:nvPr/>
        </p:nvSpPr>
        <p:spPr>
          <a:xfrm>
            <a:off x="2155757" y="2809989"/>
            <a:ext cx="214225" cy="1385125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4" name="Google Shape;719;p40"/>
          <p:cNvSpPr/>
          <p:nvPr/>
        </p:nvSpPr>
        <p:spPr>
          <a:xfrm>
            <a:off x="2774469" y="2809989"/>
            <a:ext cx="214225" cy="1385125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5" name="Google Shape;720;p40"/>
          <p:cNvSpPr/>
          <p:nvPr/>
        </p:nvSpPr>
        <p:spPr>
          <a:xfrm>
            <a:off x="3393157" y="2809927"/>
            <a:ext cx="214225" cy="1385125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" name="Google Shape;721;p40"/>
          <p:cNvSpPr txBox="1"/>
          <p:nvPr/>
        </p:nvSpPr>
        <p:spPr>
          <a:xfrm>
            <a:off x="15774" y="2645025"/>
            <a:ext cx="150822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Add &amp; Norm</a:t>
            </a:r>
            <a:endParaRPr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sp>
        <p:nvSpPr>
          <p:cNvPr id="37" name="Google Shape;722;p40"/>
          <p:cNvSpPr/>
          <p:nvPr/>
        </p:nvSpPr>
        <p:spPr>
          <a:xfrm>
            <a:off x="1642287" y="1511425"/>
            <a:ext cx="2247600" cy="764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8" name="Google Shape;723;p40"/>
          <p:cNvCxnSpPr/>
          <p:nvPr/>
        </p:nvCxnSpPr>
        <p:spPr>
          <a:xfrm flipH="1">
            <a:off x="1950234" y="3656327"/>
            <a:ext cx="300" cy="4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724;p40"/>
          <p:cNvCxnSpPr/>
          <p:nvPr/>
        </p:nvCxnSpPr>
        <p:spPr>
          <a:xfrm>
            <a:off x="1950534" y="3656327"/>
            <a:ext cx="639900" cy="4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725;p40"/>
          <p:cNvCxnSpPr/>
          <p:nvPr/>
        </p:nvCxnSpPr>
        <p:spPr>
          <a:xfrm>
            <a:off x="1950534" y="3656327"/>
            <a:ext cx="1294500" cy="4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726;p40"/>
          <p:cNvCxnSpPr/>
          <p:nvPr/>
        </p:nvCxnSpPr>
        <p:spPr>
          <a:xfrm>
            <a:off x="1950534" y="3656327"/>
            <a:ext cx="1948800" cy="4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727;p40"/>
          <p:cNvCxnSpPr/>
          <p:nvPr/>
        </p:nvCxnSpPr>
        <p:spPr>
          <a:xfrm rot="10800000" flipH="1">
            <a:off x="1950188" y="3657261"/>
            <a:ext cx="6402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728;p40"/>
          <p:cNvCxnSpPr/>
          <p:nvPr/>
        </p:nvCxnSpPr>
        <p:spPr>
          <a:xfrm rot="10800000" flipH="1">
            <a:off x="1950188" y="3657261"/>
            <a:ext cx="12948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729;p40"/>
          <p:cNvCxnSpPr/>
          <p:nvPr/>
        </p:nvCxnSpPr>
        <p:spPr>
          <a:xfrm rot="10800000" flipH="1">
            <a:off x="1950188" y="3657261"/>
            <a:ext cx="19494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730;p40"/>
          <p:cNvCxnSpPr/>
          <p:nvPr/>
        </p:nvCxnSpPr>
        <p:spPr>
          <a:xfrm>
            <a:off x="2590279" y="3657571"/>
            <a:ext cx="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731;p40"/>
          <p:cNvCxnSpPr/>
          <p:nvPr/>
        </p:nvCxnSpPr>
        <p:spPr>
          <a:xfrm rot="10800000" flipH="1">
            <a:off x="2590279" y="3657261"/>
            <a:ext cx="6546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732;p40"/>
          <p:cNvCxnSpPr/>
          <p:nvPr/>
        </p:nvCxnSpPr>
        <p:spPr>
          <a:xfrm>
            <a:off x="2590279" y="3657571"/>
            <a:ext cx="6546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733;p40"/>
          <p:cNvCxnSpPr/>
          <p:nvPr/>
        </p:nvCxnSpPr>
        <p:spPr>
          <a:xfrm rot="10800000" flipH="1">
            <a:off x="3244918" y="3657261"/>
            <a:ext cx="6546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734;p40"/>
          <p:cNvCxnSpPr/>
          <p:nvPr/>
        </p:nvCxnSpPr>
        <p:spPr>
          <a:xfrm>
            <a:off x="3244918" y="3657571"/>
            <a:ext cx="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735;p40"/>
          <p:cNvCxnSpPr/>
          <p:nvPr/>
        </p:nvCxnSpPr>
        <p:spPr>
          <a:xfrm>
            <a:off x="3244918" y="3657571"/>
            <a:ext cx="6546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736;p40"/>
          <p:cNvCxnSpPr/>
          <p:nvPr/>
        </p:nvCxnSpPr>
        <p:spPr>
          <a:xfrm rot="10800000">
            <a:off x="3899531" y="3657244"/>
            <a:ext cx="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737;p40"/>
          <p:cNvCxnSpPr/>
          <p:nvPr/>
        </p:nvCxnSpPr>
        <p:spPr>
          <a:xfrm rot="10800000">
            <a:off x="2590331" y="3657244"/>
            <a:ext cx="13092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738;p40"/>
          <p:cNvCxnSpPr/>
          <p:nvPr/>
        </p:nvCxnSpPr>
        <p:spPr>
          <a:xfrm rot="10800000" flipH="1">
            <a:off x="2590279" y="3657261"/>
            <a:ext cx="13092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739;p40"/>
          <p:cNvSpPr txBox="1"/>
          <p:nvPr/>
        </p:nvSpPr>
        <p:spPr>
          <a:xfrm>
            <a:off x="0" y="4724400"/>
            <a:ext cx="149522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Source input</a:t>
            </a:r>
            <a:endParaRPr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sp>
        <p:nvSpPr>
          <p:cNvPr id="55" name="Google Shape;740;p40"/>
          <p:cNvSpPr txBox="1"/>
          <p:nvPr/>
        </p:nvSpPr>
        <p:spPr>
          <a:xfrm>
            <a:off x="0" y="3853590"/>
            <a:ext cx="152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Source </a:t>
            </a:r>
            <a:endParaRPr dirty="0">
              <a:solidFill>
                <a:srgbClr val="B7B7B7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embeddings</a:t>
            </a:r>
            <a:endParaRPr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sp>
        <p:nvSpPr>
          <p:cNvPr id="56" name="Google Shape;741;p40"/>
          <p:cNvSpPr txBox="1"/>
          <p:nvPr/>
        </p:nvSpPr>
        <p:spPr>
          <a:xfrm>
            <a:off x="0" y="3318788"/>
            <a:ext cx="185902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Self-attention</a:t>
            </a:r>
            <a:endParaRPr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pic>
        <p:nvPicPr>
          <p:cNvPr id="57" name="Google Shape;742;p40"/>
          <p:cNvPicPr preferRelativeResize="0"/>
          <p:nvPr/>
        </p:nvPicPr>
        <p:blipFill>
          <a:blip r:embed="rId2" cstate="print">
            <a:alphaModFix/>
          </a:blip>
          <a:srcRect t="70252"/>
          <a:stretch>
            <a:fillRect/>
          </a:stretch>
        </p:blipFill>
        <p:spPr>
          <a:xfrm>
            <a:off x="1671013" y="2341394"/>
            <a:ext cx="2474042" cy="32267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743;p40"/>
          <p:cNvSpPr/>
          <p:nvPr/>
        </p:nvSpPr>
        <p:spPr>
          <a:xfrm>
            <a:off x="1801087" y="1547088"/>
            <a:ext cx="2247600" cy="764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Google Shape;744;p40"/>
          <p:cNvSpPr/>
          <p:nvPr/>
        </p:nvSpPr>
        <p:spPr>
          <a:xfrm>
            <a:off x="1796513" y="1971964"/>
            <a:ext cx="486000" cy="268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Google Shape;745;p40"/>
          <p:cNvSpPr/>
          <p:nvPr/>
        </p:nvSpPr>
        <p:spPr>
          <a:xfrm>
            <a:off x="2369990" y="1971964"/>
            <a:ext cx="486000" cy="268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Google Shape;746;p40"/>
          <p:cNvSpPr/>
          <p:nvPr/>
        </p:nvSpPr>
        <p:spPr>
          <a:xfrm>
            <a:off x="2998790" y="1971964"/>
            <a:ext cx="486000" cy="268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Google Shape;747;p40"/>
          <p:cNvSpPr/>
          <p:nvPr/>
        </p:nvSpPr>
        <p:spPr>
          <a:xfrm>
            <a:off x="3627590" y="1971964"/>
            <a:ext cx="486000" cy="268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Google Shape;748;p40"/>
          <p:cNvSpPr txBox="1"/>
          <p:nvPr/>
        </p:nvSpPr>
        <p:spPr>
          <a:xfrm>
            <a:off x="1796801" y="1872464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Google Shape;749;p40"/>
          <p:cNvSpPr txBox="1"/>
          <p:nvPr/>
        </p:nvSpPr>
        <p:spPr>
          <a:xfrm>
            <a:off x="2397951" y="1872464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Google Shape;750;p40"/>
          <p:cNvSpPr txBox="1"/>
          <p:nvPr/>
        </p:nvSpPr>
        <p:spPr>
          <a:xfrm>
            <a:off x="3012763" y="1872464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Google Shape;751;p40"/>
          <p:cNvSpPr txBox="1"/>
          <p:nvPr/>
        </p:nvSpPr>
        <p:spPr>
          <a:xfrm>
            <a:off x="3627551" y="1872452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" name="Google Shape;752;p40"/>
          <p:cNvSpPr txBox="1"/>
          <p:nvPr/>
        </p:nvSpPr>
        <p:spPr>
          <a:xfrm>
            <a:off x="0" y="1905000"/>
            <a:ext cx="14049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FC layer</a:t>
            </a:r>
            <a:endParaRPr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pic>
        <p:nvPicPr>
          <p:cNvPr id="68" name="Google Shape;753;p40"/>
          <p:cNvPicPr preferRelativeResize="0"/>
          <p:nvPr/>
        </p:nvPicPr>
        <p:blipFill>
          <a:blip r:embed="rId2" cstate="print">
            <a:alphaModFix/>
          </a:blip>
          <a:srcRect t="70252"/>
          <a:stretch>
            <a:fillRect/>
          </a:stretch>
        </p:blipFill>
        <p:spPr>
          <a:xfrm>
            <a:off x="1671013" y="1597264"/>
            <a:ext cx="2474042" cy="32267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55;p40"/>
          <p:cNvSpPr/>
          <p:nvPr/>
        </p:nvSpPr>
        <p:spPr>
          <a:xfrm>
            <a:off x="1790876" y="1254389"/>
            <a:ext cx="486000" cy="268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" name="Google Shape;756;p40"/>
          <p:cNvSpPr/>
          <p:nvPr/>
        </p:nvSpPr>
        <p:spPr>
          <a:xfrm>
            <a:off x="2364353" y="1254389"/>
            <a:ext cx="486000" cy="268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2" name="Google Shape;757;p40"/>
          <p:cNvSpPr/>
          <p:nvPr/>
        </p:nvSpPr>
        <p:spPr>
          <a:xfrm>
            <a:off x="2993153" y="1254389"/>
            <a:ext cx="486000" cy="268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" name="Google Shape;758;p40"/>
          <p:cNvSpPr/>
          <p:nvPr/>
        </p:nvSpPr>
        <p:spPr>
          <a:xfrm>
            <a:off x="3621953" y="1254389"/>
            <a:ext cx="486000" cy="268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" name="Google Shape;759;p40"/>
          <p:cNvSpPr txBox="1"/>
          <p:nvPr/>
        </p:nvSpPr>
        <p:spPr>
          <a:xfrm>
            <a:off x="1791163" y="1154889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" name="Google Shape;760;p40"/>
          <p:cNvSpPr txBox="1"/>
          <p:nvPr/>
        </p:nvSpPr>
        <p:spPr>
          <a:xfrm>
            <a:off x="2392313" y="1154889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" name="Google Shape;761;p40"/>
          <p:cNvSpPr txBox="1"/>
          <p:nvPr/>
        </p:nvSpPr>
        <p:spPr>
          <a:xfrm>
            <a:off x="3007126" y="1154889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Google Shape;762;p40"/>
          <p:cNvSpPr txBox="1"/>
          <p:nvPr/>
        </p:nvSpPr>
        <p:spPr>
          <a:xfrm>
            <a:off x="3621913" y="1154877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Google Shape;763;p40"/>
          <p:cNvSpPr/>
          <p:nvPr/>
        </p:nvSpPr>
        <p:spPr>
          <a:xfrm>
            <a:off x="1524000" y="1462939"/>
            <a:ext cx="214225" cy="1385125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79" name="Google Shape;764;p40"/>
          <p:cNvSpPr/>
          <p:nvPr/>
        </p:nvSpPr>
        <p:spPr>
          <a:xfrm>
            <a:off x="2150119" y="1462939"/>
            <a:ext cx="214225" cy="1385125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0" name="Google Shape;765;p40"/>
          <p:cNvSpPr/>
          <p:nvPr/>
        </p:nvSpPr>
        <p:spPr>
          <a:xfrm>
            <a:off x="2747644" y="1462939"/>
            <a:ext cx="214225" cy="1385125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1" name="Google Shape;766;p40"/>
          <p:cNvSpPr/>
          <p:nvPr/>
        </p:nvSpPr>
        <p:spPr>
          <a:xfrm>
            <a:off x="3387519" y="1462939"/>
            <a:ext cx="214225" cy="1385125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2" name="Google Shape;767;p40"/>
          <p:cNvSpPr txBox="1"/>
          <p:nvPr/>
        </p:nvSpPr>
        <p:spPr>
          <a:xfrm>
            <a:off x="10174" y="1245950"/>
            <a:ext cx="143762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Add &amp; Norm</a:t>
            </a:r>
            <a:endParaRPr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sp>
        <p:nvSpPr>
          <p:cNvPr id="83" name="Google Shape;768;p40"/>
          <p:cNvSpPr txBox="1"/>
          <p:nvPr/>
        </p:nvSpPr>
        <p:spPr>
          <a:xfrm>
            <a:off x="4916700" y="1143000"/>
            <a:ext cx="40749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Результат работы блока Encoder — обновленные эмбеддинги токенов. </a:t>
            </a:r>
            <a:endParaRPr sz="160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Каждый слой обрабатывает эмбеддинги параллельно</a:t>
            </a:r>
            <a:endParaRPr sz="160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Каждый слой, кроме слоя self-attention, обрабатывает эмбеддинги независимо</a:t>
            </a:r>
            <a:endParaRPr sz="160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Transformer Encoder может обрабатывать последовательности разной длины</a:t>
            </a:r>
            <a:endParaRPr sz="160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Слои в энкодере можно менять местами</a:t>
            </a:r>
            <a:endParaRPr sz="160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 </a:t>
            </a:r>
            <a:endParaRPr sz="160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</p:txBody>
      </p:sp>
      <p:sp>
        <p:nvSpPr>
          <p:cNvPr id="84" name="Google Shape;769;p40"/>
          <p:cNvSpPr txBox="1">
            <a:spLocks noGrp="1"/>
          </p:cNvSpPr>
          <p:nvPr>
            <p:ph type="title"/>
          </p:nvPr>
        </p:nvSpPr>
        <p:spPr>
          <a:xfrm>
            <a:off x="-304800" y="0"/>
            <a:ext cx="914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itchFamily="18" charset="0"/>
                <a:cs typeface="Times New Roman" pitchFamily="18" charset="0"/>
              </a:rPr>
              <a:t>Transformer Encoder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" name="Google Shape;770;p40"/>
          <p:cNvSpPr/>
          <p:nvPr/>
        </p:nvSpPr>
        <p:spPr>
          <a:xfrm>
            <a:off x="4777813" y="1330014"/>
            <a:ext cx="70500" cy="7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</p:txBody>
      </p:sp>
      <p:sp>
        <p:nvSpPr>
          <p:cNvPr id="86" name="Google Shape;771;p40"/>
          <p:cNvSpPr/>
          <p:nvPr/>
        </p:nvSpPr>
        <p:spPr>
          <a:xfrm>
            <a:off x="4777813" y="2079139"/>
            <a:ext cx="70500" cy="7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</p:txBody>
      </p:sp>
      <p:sp>
        <p:nvSpPr>
          <p:cNvPr id="87" name="Google Shape;772;p40"/>
          <p:cNvSpPr/>
          <p:nvPr/>
        </p:nvSpPr>
        <p:spPr>
          <a:xfrm>
            <a:off x="4777813" y="2828264"/>
            <a:ext cx="70500" cy="7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</p:txBody>
      </p:sp>
      <p:sp>
        <p:nvSpPr>
          <p:cNvPr id="88" name="Google Shape;773;p40"/>
          <p:cNvSpPr/>
          <p:nvPr/>
        </p:nvSpPr>
        <p:spPr>
          <a:xfrm>
            <a:off x="4773388" y="3577389"/>
            <a:ext cx="70500" cy="7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</p:txBody>
      </p:sp>
      <p:sp>
        <p:nvSpPr>
          <p:cNvPr id="89" name="Google Shape;774;p40"/>
          <p:cNvSpPr/>
          <p:nvPr/>
        </p:nvSpPr>
        <p:spPr>
          <a:xfrm>
            <a:off x="4777813" y="4289464"/>
            <a:ext cx="70500" cy="7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</p:txBody>
      </p:sp>
      <p:sp>
        <p:nvSpPr>
          <p:cNvPr id="90" name="Google Shape;493;p35"/>
          <p:cNvSpPr txBox="1"/>
          <p:nvPr/>
        </p:nvSpPr>
        <p:spPr>
          <a:xfrm>
            <a:off x="1594813" y="4797664"/>
            <a:ext cx="27639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 smtClean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&lt;</a:t>
            </a:r>
            <a:r>
              <a:rPr lang="en" sz="1400" b="1" dirty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BOS&gt; </a:t>
            </a:r>
            <a:r>
              <a:rPr lang="en" sz="1400" b="1" dirty="0" smtClean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Guten  </a:t>
            </a:r>
            <a:r>
              <a:rPr lang="en" sz="1400" b="1" dirty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Morgen </a:t>
            </a:r>
            <a:r>
              <a:rPr lang="en" sz="1400" b="1" dirty="0" smtClean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</a:t>
            </a:r>
            <a:r>
              <a:rPr lang="en" sz="1400" b="1" dirty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&lt;EOS</a:t>
            </a:r>
            <a:r>
              <a:rPr lang="en" sz="1400" b="1" dirty="0" smtClean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&gt;</a:t>
            </a:r>
            <a:endParaRPr sz="1400" b="1" dirty="0"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80;p41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2286000" y="1295400"/>
            <a:ext cx="4085400" cy="447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авая фигурная скобка 2"/>
          <p:cNvSpPr/>
          <p:nvPr/>
        </p:nvSpPr>
        <p:spPr>
          <a:xfrm>
            <a:off x="5486400" y="1752600"/>
            <a:ext cx="381000" cy="2057400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ирог 3"/>
          <p:cNvSpPr/>
          <p:nvPr/>
        </p:nvSpPr>
        <p:spPr>
          <a:xfrm>
            <a:off x="5943600" y="2514600"/>
            <a:ext cx="533400" cy="533400"/>
          </a:xfrm>
          <a:prstGeom prst="pi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0" y="2895600"/>
            <a:ext cx="44755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?</a:t>
            </a:r>
            <a:endParaRPr lang="ru-RU" sz="4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9200" y="3733800"/>
            <a:ext cx="44755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?</a:t>
            </a:r>
            <a:endParaRPr lang="ru-RU" sz="4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Стрелка влево 9"/>
          <p:cNvSpPr/>
          <p:nvPr/>
        </p:nvSpPr>
        <p:spPr>
          <a:xfrm>
            <a:off x="2743200" y="3124200"/>
            <a:ext cx="914400" cy="38100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лево 10"/>
          <p:cNvSpPr/>
          <p:nvPr/>
        </p:nvSpPr>
        <p:spPr>
          <a:xfrm>
            <a:off x="1676400" y="3962400"/>
            <a:ext cx="609600" cy="30480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828800"/>
            <a:ext cx="2194560" cy="1103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2971800"/>
            <a:ext cx="2194560" cy="1103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4191000"/>
            <a:ext cx="2194560" cy="1103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люс 6"/>
          <p:cNvSpPr/>
          <p:nvPr/>
        </p:nvSpPr>
        <p:spPr>
          <a:xfrm>
            <a:off x="7086600" y="2362200"/>
            <a:ext cx="685800" cy="609600"/>
          </a:xfrm>
          <a:prstGeom prst="mathPlus">
            <a:avLst>
              <a:gd name="adj1" fmla="val 1310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низ 9"/>
          <p:cNvSpPr/>
          <p:nvPr/>
        </p:nvSpPr>
        <p:spPr>
          <a:xfrm rot="16200000">
            <a:off x="3581400" y="1905000"/>
            <a:ext cx="533400" cy="83820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0" y="0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 smtClean="0"/>
              <a:t>Молодой преподаватель, который читал лекции по истории, опубликовал свою новую книгу о революции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Стрелка вниз 21"/>
          <p:cNvSpPr/>
          <p:nvPr/>
        </p:nvSpPr>
        <p:spPr>
          <a:xfrm rot="16200000">
            <a:off x="4038600" y="3048000"/>
            <a:ext cx="533400" cy="83820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люс 22"/>
          <p:cNvSpPr/>
          <p:nvPr/>
        </p:nvSpPr>
        <p:spPr>
          <a:xfrm>
            <a:off x="7315200" y="3657600"/>
            <a:ext cx="685800" cy="609600"/>
          </a:xfrm>
          <a:prstGeom prst="mathPlus">
            <a:avLst>
              <a:gd name="adj1" fmla="val 1310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люс 23"/>
          <p:cNvSpPr/>
          <p:nvPr/>
        </p:nvSpPr>
        <p:spPr>
          <a:xfrm>
            <a:off x="7620000" y="4953000"/>
            <a:ext cx="685800" cy="609600"/>
          </a:xfrm>
          <a:prstGeom prst="mathPlus">
            <a:avLst>
              <a:gd name="adj1" fmla="val 1310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152400" y="1295400"/>
            <a:ext cx="3370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Морфологические согласования</a:t>
            </a:r>
            <a:endParaRPr lang="ru-RU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0" y="1905000"/>
            <a:ext cx="3268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"Молодой" → "преподаватель"</a:t>
            </a:r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609600" y="2209800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"свою" → "книгу"</a:t>
            </a:r>
            <a:endParaRPr lang="ru-RU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533400" y="2514600"/>
            <a:ext cx="203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"новую" → "книгу"</a:t>
            </a:r>
            <a:endParaRPr lang="ru-RU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0" y="3276600"/>
            <a:ext cx="3620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"преподаватель" → "опубликовал"</a:t>
            </a:r>
            <a:endParaRPr lang="ru-RU" dirty="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5486400"/>
            <a:ext cx="2194560" cy="1103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Стрелка вниз 30"/>
          <p:cNvSpPr/>
          <p:nvPr/>
        </p:nvSpPr>
        <p:spPr>
          <a:xfrm rot="16200000">
            <a:off x="4267200" y="4267200"/>
            <a:ext cx="533400" cy="83820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трелка вниз 31"/>
          <p:cNvSpPr/>
          <p:nvPr/>
        </p:nvSpPr>
        <p:spPr>
          <a:xfrm rot="16200000">
            <a:off x="4495800" y="5562600"/>
            <a:ext cx="533400" cy="83820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914400" y="3657600"/>
            <a:ext cx="2256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"который" → "читал"</a:t>
            </a:r>
            <a:endParaRPr lang="ru-RU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228600" y="4267200"/>
            <a:ext cx="3182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mtClean="0"/>
              <a:t>"который" → "преподаватель"</a:t>
            </a:r>
            <a:endParaRPr lang="ru-RU" dirty="0"/>
          </a:p>
        </p:txBody>
      </p:sp>
      <p:sp>
        <p:nvSpPr>
          <p:cNvPr id="35" name="Прямоугольник 34"/>
          <p:cNvSpPr/>
          <p:nvPr/>
        </p:nvSpPr>
        <p:spPr>
          <a:xfrm>
            <a:off x="381000" y="4648200"/>
            <a:ext cx="284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"свою" → "преподаватель"</a:t>
            </a:r>
            <a:endParaRPr lang="ru-RU" dirty="0"/>
          </a:p>
        </p:txBody>
      </p:sp>
      <p:sp>
        <p:nvSpPr>
          <p:cNvPr id="36" name="Прямоугольник 35"/>
          <p:cNvSpPr/>
          <p:nvPr/>
        </p:nvSpPr>
        <p:spPr>
          <a:xfrm>
            <a:off x="762000" y="5562600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"читал" → "лекции"</a:t>
            </a:r>
            <a:endParaRPr lang="ru-RU" dirty="0"/>
          </a:p>
        </p:txBody>
      </p:sp>
      <p:sp>
        <p:nvSpPr>
          <p:cNvPr id="37" name="Прямоугольник 36"/>
          <p:cNvSpPr/>
          <p:nvPr/>
        </p:nvSpPr>
        <p:spPr>
          <a:xfrm>
            <a:off x="533400" y="5943600"/>
            <a:ext cx="2682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"опубликовал" → "книгу"</a:t>
            </a:r>
            <a:endParaRPr lang="ru-RU" dirty="0"/>
          </a:p>
        </p:txBody>
      </p:sp>
      <p:sp>
        <p:nvSpPr>
          <p:cNvPr id="38" name="Прямоугольник 37"/>
          <p:cNvSpPr/>
          <p:nvPr/>
        </p:nvSpPr>
        <p:spPr>
          <a:xfrm>
            <a:off x="457200" y="6324600"/>
            <a:ext cx="2684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"лекции" → "по истории"</a:t>
            </a:r>
            <a:endParaRPr lang="ru-RU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latin typeface="Times New Roman" pitchFamily="18" charset="0"/>
                <a:cs typeface="Times New Roman" pitchFamily="18" charset="0"/>
              </a:rPr>
              <a:t>Студенты, изучающие высшую математику в нашем университете, успешно сдали итоговые экзамены по аналитической геометрии и линейной алгебре.</a:t>
            </a:r>
            <a:endParaRPr lang="ru-RU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3441680"/>
            <a:ext cx="914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Если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self-attention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— это один взгляд на предложение, то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Multi-Head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Attention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— это несколько разных взглядов одновременно. Каждая "голова" (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head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) фокусируется на разных аспектах взаимосвязей между словами.</a:t>
            </a: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Аналогия: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Смотрим на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картину через несколько разных фильтров — один выделяет цвета, другой формы, третий текстуры.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Multi-Head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Attention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делает то же самое с текстом: одна голова может фокусироваться на синтаксических связях, другая на семантических, третья на морфологических.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95400" y="381000"/>
            <a:ext cx="3946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Машинный перевод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8400" y="457200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Sec2Sec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Google Shape;84;p19"/>
          <p:cNvPicPr preferRelativeResize="0"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3505200" y="1219200"/>
            <a:ext cx="4062002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;p19"/>
          <p:cNvPicPr preferRelativeResize="0"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57400" y="2667000"/>
            <a:ext cx="49914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4;p2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381000" y="6285300"/>
            <a:ext cx="375146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5;p20"/>
          <p:cNvSpPr/>
          <p:nvPr/>
        </p:nvSpPr>
        <p:spPr>
          <a:xfrm>
            <a:off x="2178738" y="6338750"/>
            <a:ext cx="2038200" cy="356100"/>
          </a:xfrm>
          <a:prstGeom prst="rect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96;p20"/>
          <p:cNvPicPr preferRelativeResize="0"/>
          <p:nvPr/>
        </p:nvPicPr>
        <p:blipFill>
          <a:blip r:embed="rId4" cstate="print">
            <a:alphaModFix/>
          </a:blip>
          <a:srcRect r="4622" b="14376"/>
          <a:stretch>
            <a:fillRect/>
          </a:stretch>
        </p:blipFill>
        <p:spPr>
          <a:xfrm>
            <a:off x="609600" y="5142300"/>
            <a:ext cx="4419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7;p20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5029200" y="5142300"/>
            <a:ext cx="2632950" cy="309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99;p20"/>
          <p:cNvCxnSpPr/>
          <p:nvPr/>
        </p:nvCxnSpPr>
        <p:spPr>
          <a:xfrm rot="10800000">
            <a:off x="2099613" y="5531500"/>
            <a:ext cx="899700" cy="652800"/>
          </a:xfrm>
          <a:prstGeom prst="straightConnector1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Стрелка вправо 15"/>
          <p:cNvSpPr/>
          <p:nvPr/>
        </p:nvSpPr>
        <p:spPr>
          <a:xfrm>
            <a:off x="5410200" y="533400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143000"/>
            <a:ext cx="3314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400" y="3505200"/>
            <a:ext cx="8839200" cy="1317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7;p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itchFamily="18" charset="0"/>
                <a:cs typeface="Times New Roman" pitchFamily="18" charset="0"/>
              </a:rPr>
              <a:t>Multi-Head Self-Attention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Google Shape;838;p44"/>
          <p:cNvSpPr txBox="1"/>
          <p:nvPr/>
        </p:nvSpPr>
        <p:spPr>
          <a:xfrm>
            <a:off x="433777" y="5802909"/>
            <a:ext cx="688142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&lt;BOS&gt; </a:t>
            </a:r>
            <a:r>
              <a:rPr lang="en" dirty="0" smtClean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                   </a:t>
            </a:r>
            <a:r>
              <a:rPr lang="en" dirty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доброе        </a:t>
            </a:r>
            <a:r>
              <a:rPr lang="en" dirty="0" smtClean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               </a:t>
            </a:r>
            <a:r>
              <a:rPr lang="en" dirty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утро</a:t>
            </a:r>
            <a:r>
              <a:rPr lang="en" dirty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          </a:t>
            </a:r>
            <a:r>
              <a:rPr lang="en" dirty="0" smtClean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           </a:t>
            </a:r>
            <a:r>
              <a:rPr lang="en" dirty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&lt;EOS</a:t>
            </a:r>
            <a:r>
              <a:rPr lang="en" dirty="0" smtClean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&gt;</a:t>
            </a:r>
            <a:endParaRPr dirty="0"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sp>
        <p:nvSpPr>
          <p:cNvPr id="4" name="Google Shape;839;p44"/>
          <p:cNvSpPr txBox="1"/>
          <p:nvPr/>
        </p:nvSpPr>
        <p:spPr>
          <a:xfrm>
            <a:off x="7315200" y="5802909"/>
            <a:ext cx="1611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Source input</a:t>
            </a:r>
            <a:endParaRPr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sp>
        <p:nvSpPr>
          <p:cNvPr id="5" name="Google Shape;840;p44"/>
          <p:cNvSpPr txBox="1"/>
          <p:nvPr/>
        </p:nvSpPr>
        <p:spPr>
          <a:xfrm>
            <a:off x="6934200" y="5117109"/>
            <a:ext cx="22098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Source </a:t>
            </a:r>
            <a:endParaRPr dirty="0">
              <a:solidFill>
                <a:srgbClr val="B7B7B7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embeddings</a:t>
            </a:r>
            <a:endParaRPr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sp>
        <p:nvSpPr>
          <p:cNvPr id="6" name="Google Shape;841;p44"/>
          <p:cNvSpPr/>
          <p:nvPr/>
        </p:nvSpPr>
        <p:spPr>
          <a:xfrm>
            <a:off x="607775" y="5326571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Google Shape;842;p44"/>
          <p:cNvSpPr/>
          <p:nvPr/>
        </p:nvSpPr>
        <p:spPr>
          <a:xfrm>
            <a:off x="2513477" y="5311359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Google Shape;843;p44"/>
          <p:cNvSpPr txBox="1"/>
          <p:nvPr/>
        </p:nvSpPr>
        <p:spPr>
          <a:xfrm>
            <a:off x="608063" y="5227072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Google Shape;844;p44"/>
          <p:cNvSpPr txBox="1"/>
          <p:nvPr/>
        </p:nvSpPr>
        <p:spPr>
          <a:xfrm>
            <a:off x="2541438" y="5211859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Google Shape;845;p44"/>
          <p:cNvSpPr/>
          <p:nvPr/>
        </p:nvSpPr>
        <p:spPr>
          <a:xfrm>
            <a:off x="76400" y="3918921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Google Shape;846;p44"/>
          <p:cNvSpPr txBox="1"/>
          <p:nvPr/>
        </p:nvSpPr>
        <p:spPr>
          <a:xfrm>
            <a:off x="77013" y="3818497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11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Google Shape;848;p44"/>
          <p:cNvSpPr/>
          <p:nvPr/>
        </p:nvSpPr>
        <p:spPr>
          <a:xfrm>
            <a:off x="606975" y="3917984"/>
            <a:ext cx="486000" cy="2685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Google Shape;849;p44"/>
          <p:cNvSpPr txBox="1"/>
          <p:nvPr/>
        </p:nvSpPr>
        <p:spPr>
          <a:xfrm>
            <a:off x="683463" y="3818484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21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Google Shape;850;p44"/>
          <p:cNvSpPr/>
          <p:nvPr/>
        </p:nvSpPr>
        <p:spPr>
          <a:xfrm>
            <a:off x="1137525" y="3917984"/>
            <a:ext cx="486000" cy="268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Google Shape;851;p44"/>
          <p:cNvSpPr txBox="1"/>
          <p:nvPr/>
        </p:nvSpPr>
        <p:spPr>
          <a:xfrm>
            <a:off x="1137513" y="3806634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31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Google Shape;852;p44"/>
          <p:cNvSpPr/>
          <p:nvPr/>
        </p:nvSpPr>
        <p:spPr>
          <a:xfrm>
            <a:off x="1974113" y="3918921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Google Shape;853;p44"/>
          <p:cNvSpPr txBox="1"/>
          <p:nvPr/>
        </p:nvSpPr>
        <p:spPr>
          <a:xfrm>
            <a:off x="1974725" y="3818497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Google Shape;854;p44"/>
          <p:cNvSpPr/>
          <p:nvPr/>
        </p:nvSpPr>
        <p:spPr>
          <a:xfrm>
            <a:off x="2504688" y="3917984"/>
            <a:ext cx="486000" cy="2685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Google Shape;855;p44"/>
          <p:cNvSpPr txBox="1"/>
          <p:nvPr/>
        </p:nvSpPr>
        <p:spPr>
          <a:xfrm>
            <a:off x="2581175" y="3818484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22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Google Shape;856;p44"/>
          <p:cNvSpPr/>
          <p:nvPr/>
        </p:nvSpPr>
        <p:spPr>
          <a:xfrm>
            <a:off x="3035238" y="3917984"/>
            <a:ext cx="486000" cy="268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Google Shape;857;p44"/>
          <p:cNvSpPr txBox="1"/>
          <p:nvPr/>
        </p:nvSpPr>
        <p:spPr>
          <a:xfrm>
            <a:off x="3035225" y="3806634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32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Google Shape;858;p44"/>
          <p:cNvSpPr/>
          <p:nvPr/>
        </p:nvSpPr>
        <p:spPr>
          <a:xfrm>
            <a:off x="3897550" y="3918921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Google Shape;859;p44"/>
          <p:cNvSpPr txBox="1"/>
          <p:nvPr/>
        </p:nvSpPr>
        <p:spPr>
          <a:xfrm>
            <a:off x="3898163" y="3818497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Google Shape;860;p44"/>
          <p:cNvSpPr/>
          <p:nvPr/>
        </p:nvSpPr>
        <p:spPr>
          <a:xfrm>
            <a:off x="4428125" y="3917984"/>
            <a:ext cx="486000" cy="2685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Google Shape;861;p44"/>
          <p:cNvSpPr txBox="1"/>
          <p:nvPr/>
        </p:nvSpPr>
        <p:spPr>
          <a:xfrm>
            <a:off x="4504613" y="3818484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23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Google Shape;862;p44"/>
          <p:cNvSpPr/>
          <p:nvPr/>
        </p:nvSpPr>
        <p:spPr>
          <a:xfrm>
            <a:off x="4958675" y="3917984"/>
            <a:ext cx="486000" cy="268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Google Shape;863;p44"/>
          <p:cNvSpPr txBox="1"/>
          <p:nvPr/>
        </p:nvSpPr>
        <p:spPr>
          <a:xfrm>
            <a:off x="4958663" y="3806634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33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Google Shape;864;p44"/>
          <p:cNvSpPr/>
          <p:nvPr/>
        </p:nvSpPr>
        <p:spPr>
          <a:xfrm>
            <a:off x="4434515" y="5314247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Google Shape;865;p44"/>
          <p:cNvSpPr txBox="1"/>
          <p:nvPr/>
        </p:nvSpPr>
        <p:spPr>
          <a:xfrm>
            <a:off x="4462475" y="5214747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Google Shape;866;p44"/>
          <p:cNvSpPr/>
          <p:nvPr/>
        </p:nvSpPr>
        <p:spPr>
          <a:xfrm>
            <a:off x="5769513" y="3918921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Google Shape;867;p44"/>
          <p:cNvSpPr txBox="1"/>
          <p:nvPr/>
        </p:nvSpPr>
        <p:spPr>
          <a:xfrm>
            <a:off x="5770125" y="3818497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14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Google Shape;868;p44"/>
          <p:cNvSpPr/>
          <p:nvPr/>
        </p:nvSpPr>
        <p:spPr>
          <a:xfrm>
            <a:off x="6300088" y="3917984"/>
            <a:ext cx="486000" cy="2685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Google Shape;869;p44"/>
          <p:cNvSpPr txBox="1"/>
          <p:nvPr/>
        </p:nvSpPr>
        <p:spPr>
          <a:xfrm>
            <a:off x="6376575" y="3818484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Google Shape;870;p44"/>
          <p:cNvSpPr/>
          <p:nvPr/>
        </p:nvSpPr>
        <p:spPr>
          <a:xfrm>
            <a:off x="6830638" y="3917984"/>
            <a:ext cx="486000" cy="268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Google Shape;871;p44"/>
          <p:cNvSpPr txBox="1"/>
          <p:nvPr/>
        </p:nvSpPr>
        <p:spPr>
          <a:xfrm>
            <a:off x="6830625" y="3806634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34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Google Shape;872;p44"/>
          <p:cNvSpPr/>
          <p:nvPr/>
        </p:nvSpPr>
        <p:spPr>
          <a:xfrm>
            <a:off x="6306477" y="5314247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Google Shape;873;p44"/>
          <p:cNvSpPr txBox="1"/>
          <p:nvPr/>
        </p:nvSpPr>
        <p:spPr>
          <a:xfrm>
            <a:off x="6334438" y="5214747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8" name="Google Shape;874;p44"/>
          <p:cNvCxnSpPr>
            <a:stCxn id="11" idx="2"/>
            <a:endCxn id="8" idx="0"/>
          </p:cNvCxnSpPr>
          <p:nvPr/>
        </p:nvCxnSpPr>
        <p:spPr>
          <a:xfrm>
            <a:off x="319713" y="4233997"/>
            <a:ext cx="531000" cy="99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875;p44"/>
          <p:cNvCxnSpPr>
            <a:stCxn id="11" idx="2"/>
            <a:endCxn id="9" idx="0"/>
          </p:cNvCxnSpPr>
          <p:nvPr/>
        </p:nvCxnSpPr>
        <p:spPr>
          <a:xfrm>
            <a:off x="319713" y="4233997"/>
            <a:ext cx="2464500" cy="9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876;p44"/>
          <p:cNvCxnSpPr>
            <a:stCxn id="11" idx="2"/>
            <a:endCxn id="29" idx="0"/>
          </p:cNvCxnSpPr>
          <p:nvPr/>
        </p:nvCxnSpPr>
        <p:spPr>
          <a:xfrm>
            <a:off x="319713" y="4233997"/>
            <a:ext cx="4385400" cy="98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877;p44"/>
          <p:cNvCxnSpPr>
            <a:stCxn id="11" idx="2"/>
            <a:endCxn id="37" idx="0"/>
          </p:cNvCxnSpPr>
          <p:nvPr/>
        </p:nvCxnSpPr>
        <p:spPr>
          <a:xfrm>
            <a:off x="319713" y="4233997"/>
            <a:ext cx="6257400" cy="98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878;p44"/>
          <p:cNvCxnSpPr>
            <a:stCxn id="15" idx="2"/>
            <a:endCxn id="8" idx="0"/>
          </p:cNvCxnSpPr>
          <p:nvPr/>
        </p:nvCxnSpPr>
        <p:spPr>
          <a:xfrm flipH="1">
            <a:off x="850713" y="4222134"/>
            <a:ext cx="529500" cy="100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879;p44"/>
          <p:cNvCxnSpPr>
            <a:stCxn id="13" idx="2"/>
            <a:endCxn id="8" idx="0"/>
          </p:cNvCxnSpPr>
          <p:nvPr/>
        </p:nvCxnSpPr>
        <p:spPr>
          <a:xfrm flipH="1">
            <a:off x="850863" y="4233984"/>
            <a:ext cx="75300" cy="99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880;p44"/>
          <p:cNvCxnSpPr>
            <a:stCxn id="13" idx="2"/>
            <a:endCxn id="9" idx="0"/>
          </p:cNvCxnSpPr>
          <p:nvPr/>
        </p:nvCxnSpPr>
        <p:spPr>
          <a:xfrm>
            <a:off x="926163" y="4233984"/>
            <a:ext cx="1857900" cy="9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881;p44"/>
          <p:cNvCxnSpPr>
            <a:stCxn id="13" idx="2"/>
            <a:endCxn id="29" idx="0"/>
          </p:cNvCxnSpPr>
          <p:nvPr/>
        </p:nvCxnSpPr>
        <p:spPr>
          <a:xfrm>
            <a:off x="926163" y="4233984"/>
            <a:ext cx="3779100" cy="98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882;p44"/>
          <p:cNvCxnSpPr>
            <a:stCxn id="13" idx="2"/>
            <a:endCxn id="37" idx="0"/>
          </p:cNvCxnSpPr>
          <p:nvPr/>
        </p:nvCxnSpPr>
        <p:spPr>
          <a:xfrm>
            <a:off x="926163" y="4233984"/>
            <a:ext cx="5651100" cy="98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883;p44"/>
          <p:cNvCxnSpPr>
            <a:stCxn id="15" idx="2"/>
            <a:endCxn id="9" idx="0"/>
          </p:cNvCxnSpPr>
          <p:nvPr/>
        </p:nvCxnSpPr>
        <p:spPr>
          <a:xfrm>
            <a:off x="1380213" y="4222134"/>
            <a:ext cx="1404000" cy="98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884;p44"/>
          <p:cNvCxnSpPr>
            <a:stCxn id="8" idx="0"/>
            <a:endCxn id="17" idx="2"/>
          </p:cNvCxnSpPr>
          <p:nvPr/>
        </p:nvCxnSpPr>
        <p:spPr>
          <a:xfrm rot="10800000" flipH="1">
            <a:off x="850763" y="4234072"/>
            <a:ext cx="1366800" cy="99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885;p44"/>
          <p:cNvCxnSpPr>
            <a:stCxn id="15" idx="2"/>
            <a:endCxn id="29" idx="0"/>
          </p:cNvCxnSpPr>
          <p:nvPr/>
        </p:nvCxnSpPr>
        <p:spPr>
          <a:xfrm>
            <a:off x="1380213" y="4222134"/>
            <a:ext cx="3324900" cy="99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886;p44"/>
          <p:cNvCxnSpPr>
            <a:stCxn id="15" idx="2"/>
            <a:endCxn id="37" idx="0"/>
          </p:cNvCxnSpPr>
          <p:nvPr/>
        </p:nvCxnSpPr>
        <p:spPr>
          <a:xfrm>
            <a:off x="1380213" y="4222134"/>
            <a:ext cx="5196900" cy="99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887;p44"/>
          <p:cNvCxnSpPr>
            <a:stCxn id="17" idx="2"/>
            <a:endCxn id="9" idx="0"/>
          </p:cNvCxnSpPr>
          <p:nvPr/>
        </p:nvCxnSpPr>
        <p:spPr>
          <a:xfrm>
            <a:off x="2217425" y="4233997"/>
            <a:ext cx="566700" cy="9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888;p44"/>
          <p:cNvCxnSpPr>
            <a:stCxn id="17" idx="2"/>
            <a:endCxn id="29" idx="0"/>
          </p:cNvCxnSpPr>
          <p:nvPr/>
        </p:nvCxnSpPr>
        <p:spPr>
          <a:xfrm>
            <a:off x="2217425" y="4233997"/>
            <a:ext cx="2487900" cy="98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889;p44"/>
          <p:cNvCxnSpPr>
            <a:stCxn id="17" idx="2"/>
            <a:endCxn id="37" idx="0"/>
          </p:cNvCxnSpPr>
          <p:nvPr/>
        </p:nvCxnSpPr>
        <p:spPr>
          <a:xfrm>
            <a:off x="2217425" y="4233997"/>
            <a:ext cx="4359600" cy="98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890;p44"/>
          <p:cNvCxnSpPr>
            <a:stCxn id="19" idx="2"/>
            <a:endCxn id="9" idx="0"/>
          </p:cNvCxnSpPr>
          <p:nvPr/>
        </p:nvCxnSpPr>
        <p:spPr>
          <a:xfrm flipH="1">
            <a:off x="2784275" y="4233984"/>
            <a:ext cx="39600" cy="9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891;p44"/>
          <p:cNvCxnSpPr>
            <a:stCxn id="21" idx="2"/>
            <a:endCxn id="9" idx="0"/>
          </p:cNvCxnSpPr>
          <p:nvPr/>
        </p:nvCxnSpPr>
        <p:spPr>
          <a:xfrm flipH="1">
            <a:off x="2784125" y="4222134"/>
            <a:ext cx="493800" cy="98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892;p44"/>
          <p:cNvCxnSpPr>
            <a:stCxn id="23" idx="2"/>
            <a:endCxn id="9" idx="0"/>
          </p:cNvCxnSpPr>
          <p:nvPr/>
        </p:nvCxnSpPr>
        <p:spPr>
          <a:xfrm flipH="1">
            <a:off x="2784263" y="4233997"/>
            <a:ext cx="1356600" cy="9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893;p44"/>
          <p:cNvCxnSpPr>
            <a:stCxn id="23" idx="2"/>
            <a:endCxn id="29" idx="0"/>
          </p:cNvCxnSpPr>
          <p:nvPr/>
        </p:nvCxnSpPr>
        <p:spPr>
          <a:xfrm>
            <a:off x="4140863" y="4233997"/>
            <a:ext cx="564300" cy="98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894;p44"/>
          <p:cNvSpPr txBox="1"/>
          <p:nvPr/>
        </p:nvSpPr>
        <p:spPr>
          <a:xfrm>
            <a:off x="152400" y="838200"/>
            <a:ext cx="1866675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У всех голов attention различные веса</a:t>
            </a:r>
            <a:endParaRPr sz="2000" b="1" dirty="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</p:txBody>
      </p:sp>
      <p:cxnSp>
        <p:nvCxnSpPr>
          <p:cNvPr id="59" name="Google Shape;895;p44"/>
          <p:cNvCxnSpPr>
            <a:stCxn id="19" idx="2"/>
            <a:endCxn id="8" idx="0"/>
          </p:cNvCxnSpPr>
          <p:nvPr/>
        </p:nvCxnSpPr>
        <p:spPr>
          <a:xfrm flipH="1">
            <a:off x="850775" y="4233984"/>
            <a:ext cx="1973100" cy="99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896;p44"/>
          <p:cNvCxnSpPr>
            <a:stCxn id="19" idx="2"/>
            <a:endCxn id="29" idx="0"/>
          </p:cNvCxnSpPr>
          <p:nvPr/>
        </p:nvCxnSpPr>
        <p:spPr>
          <a:xfrm>
            <a:off x="2823875" y="4233984"/>
            <a:ext cx="1881300" cy="98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897;p44"/>
          <p:cNvCxnSpPr>
            <a:stCxn id="19" idx="2"/>
            <a:endCxn id="37" idx="0"/>
          </p:cNvCxnSpPr>
          <p:nvPr/>
        </p:nvCxnSpPr>
        <p:spPr>
          <a:xfrm>
            <a:off x="2823875" y="4233984"/>
            <a:ext cx="3753300" cy="98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898;p44"/>
          <p:cNvCxnSpPr>
            <a:stCxn id="23" idx="2"/>
            <a:endCxn id="8" idx="0"/>
          </p:cNvCxnSpPr>
          <p:nvPr/>
        </p:nvCxnSpPr>
        <p:spPr>
          <a:xfrm flipH="1">
            <a:off x="850763" y="4233997"/>
            <a:ext cx="3290100" cy="99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899;p44"/>
          <p:cNvCxnSpPr>
            <a:stCxn id="21" idx="2"/>
            <a:endCxn id="8" idx="0"/>
          </p:cNvCxnSpPr>
          <p:nvPr/>
        </p:nvCxnSpPr>
        <p:spPr>
          <a:xfrm flipH="1">
            <a:off x="850625" y="4222134"/>
            <a:ext cx="2427300" cy="100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900;p44"/>
          <p:cNvCxnSpPr>
            <a:stCxn id="21" idx="2"/>
            <a:endCxn id="29" idx="0"/>
          </p:cNvCxnSpPr>
          <p:nvPr/>
        </p:nvCxnSpPr>
        <p:spPr>
          <a:xfrm>
            <a:off x="3277925" y="4222134"/>
            <a:ext cx="1427400" cy="99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901;p44"/>
          <p:cNvCxnSpPr>
            <a:stCxn id="21" idx="2"/>
            <a:endCxn id="37" idx="0"/>
          </p:cNvCxnSpPr>
          <p:nvPr/>
        </p:nvCxnSpPr>
        <p:spPr>
          <a:xfrm>
            <a:off x="3277925" y="4222134"/>
            <a:ext cx="3299100" cy="99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902;p44"/>
          <p:cNvCxnSpPr>
            <a:stCxn id="25" idx="2"/>
            <a:endCxn id="29" idx="0"/>
          </p:cNvCxnSpPr>
          <p:nvPr/>
        </p:nvCxnSpPr>
        <p:spPr>
          <a:xfrm flipH="1">
            <a:off x="4705313" y="4233984"/>
            <a:ext cx="42000" cy="98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903;p44"/>
          <p:cNvCxnSpPr>
            <a:stCxn id="23" idx="2"/>
            <a:endCxn id="37" idx="0"/>
          </p:cNvCxnSpPr>
          <p:nvPr/>
        </p:nvCxnSpPr>
        <p:spPr>
          <a:xfrm>
            <a:off x="4140863" y="4233997"/>
            <a:ext cx="2436300" cy="98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904;p44"/>
          <p:cNvCxnSpPr>
            <a:stCxn id="25" idx="2"/>
            <a:endCxn id="8" idx="0"/>
          </p:cNvCxnSpPr>
          <p:nvPr/>
        </p:nvCxnSpPr>
        <p:spPr>
          <a:xfrm flipH="1">
            <a:off x="850913" y="4233984"/>
            <a:ext cx="3896400" cy="99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905;p44"/>
          <p:cNvCxnSpPr>
            <a:stCxn id="25" idx="2"/>
            <a:endCxn id="9" idx="0"/>
          </p:cNvCxnSpPr>
          <p:nvPr/>
        </p:nvCxnSpPr>
        <p:spPr>
          <a:xfrm flipH="1">
            <a:off x="2784113" y="4233984"/>
            <a:ext cx="1963200" cy="9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906;p44"/>
          <p:cNvCxnSpPr>
            <a:stCxn id="25" idx="2"/>
            <a:endCxn id="37" idx="0"/>
          </p:cNvCxnSpPr>
          <p:nvPr/>
        </p:nvCxnSpPr>
        <p:spPr>
          <a:xfrm>
            <a:off x="4747313" y="4233984"/>
            <a:ext cx="1829700" cy="98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907;p44"/>
          <p:cNvCxnSpPr>
            <a:stCxn id="27" idx="2"/>
            <a:endCxn id="8" idx="0"/>
          </p:cNvCxnSpPr>
          <p:nvPr/>
        </p:nvCxnSpPr>
        <p:spPr>
          <a:xfrm flipH="1">
            <a:off x="850763" y="4222134"/>
            <a:ext cx="4350600" cy="100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908;p44"/>
          <p:cNvCxnSpPr>
            <a:stCxn id="27" idx="2"/>
            <a:endCxn id="9" idx="0"/>
          </p:cNvCxnSpPr>
          <p:nvPr/>
        </p:nvCxnSpPr>
        <p:spPr>
          <a:xfrm flipH="1">
            <a:off x="2784263" y="4222134"/>
            <a:ext cx="2417100" cy="98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909;p44"/>
          <p:cNvCxnSpPr>
            <a:stCxn id="27" idx="2"/>
            <a:endCxn id="29" idx="0"/>
          </p:cNvCxnSpPr>
          <p:nvPr/>
        </p:nvCxnSpPr>
        <p:spPr>
          <a:xfrm flipH="1">
            <a:off x="4705163" y="4222134"/>
            <a:ext cx="496200" cy="99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910;p44"/>
          <p:cNvCxnSpPr>
            <a:stCxn id="27" idx="2"/>
            <a:endCxn id="37" idx="0"/>
          </p:cNvCxnSpPr>
          <p:nvPr/>
        </p:nvCxnSpPr>
        <p:spPr>
          <a:xfrm>
            <a:off x="5201363" y="4222134"/>
            <a:ext cx="1375800" cy="99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911;p44"/>
          <p:cNvCxnSpPr>
            <a:stCxn id="31" idx="2"/>
            <a:endCxn id="8" idx="0"/>
          </p:cNvCxnSpPr>
          <p:nvPr/>
        </p:nvCxnSpPr>
        <p:spPr>
          <a:xfrm flipH="1">
            <a:off x="850725" y="4233997"/>
            <a:ext cx="5162100" cy="99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912;p44"/>
          <p:cNvCxnSpPr>
            <a:stCxn id="31" idx="2"/>
            <a:endCxn id="9" idx="0"/>
          </p:cNvCxnSpPr>
          <p:nvPr/>
        </p:nvCxnSpPr>
        <p:spPr>
          <a:xfrm flipH="1">
            <a:off x="2784225" y="4233997"/>
            <a:ext cx="3228600" cy="9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913;p44"/>
          <p:cNvCxnSpPr>
            <a:stCxn id="31" idx="2"/>
            <a:endCxn id="29" idx="0"/>
          </p:cNvCxnSpPr>
          <p:nvPr/>
        </p:nvCxnSpPr>
        <p:spPr>
          <a:xfrm flipH="1">
            <a:off x="4705125" y="4233997"/>
            <a:ext cx="1307700" cy="98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914;p44"/>
          <p:cNvCxnSpPr>
            <a:stCxn id="31" idx="2"/>
            <a:endCxn id="37" idx="0"/>
          </p:cNvCxnSpPr>
          <p:nvPr/>
        </p:nvCxnSpPr>
        <p:spPr>
          <a:xfrm>
            <a:off x="6012825" y="4233997"/>
            <a:ext cx="564300" cy="98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915;p44"/>
          <p:cNvCxnSpPr>
            <a:stCxn id="33" idx="2"/>
            <a:endCxn id="8" idx="0"/>
          </p:cNvCxnSpPr>
          <p:nvPr/>
        </p:nvCxnSpPr>
        <p:spPr>
          <a:xfrm flipH="1">
            <a:off x="850875" y="4233984"/>
            <a:ext cx="5768400" cy="99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916;p44"/>
          <p:cNvCxnSpPr>
            <a:stCxn id="33" idx="2"/>
            <a:endCxn id="9" idx="0"/>
          </p:cNvCxnSpPr>
          <p:nvPr/>
        </p:nvCxnSpPr>
        <p:spPr>
          <a:xfrm flipH="1">
            <a:off x="2784075" y="4233984"/>
            <a:ext cx="3835200" cy="9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917;p44"/>
          <p:cNvCxnSpPr>
            <a:stCxn id="33" idx="2"/>
            <a:endCxn id="29" idx="0"/>
          </p:cNvCxnSpPr>
          <p:nvPr/>
        </p:nvCxnSpPr>
        <p:spPr>
          <a:xfrm flipH="1">
            <a:off x="4705275" y="4233984"/>
            <a:ext cx="1914000" cy="98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918;p44"/>
          <p:cNvCxnSpPr>
            <a:stCxn id="33" idx="2"/>
            <a:endCxn id="37" idx="0"/>
          </p:cNvCxnSpPr>
          <p:nvPr/>
        </p:nvCxnSpPr>
        <p:spPr>
          <a:xfrm flipH="1">
            <a:off x="6577275" y="4233984"/>
            <a:ext cx="42000" cy="98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919;p44"/>
          <p:cNvCxnSpPr>
            <a:stCxn id="35" idx="2"/>
            <a:endCxn id="8" idx="0"/>
          </p:cNvCxnSpPr>
          <p:nvPr/>
        </p:nvCxnSpPr>
        <p:spPr>
          <a:xfrm flipH="1">
            <a:off x="850725" y="4222134"/>
            <a:ext cx="6222600" cy="100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920;p44"/>
          <p:cNvCxnSpPr>
            <a:stCxn id="35" idx="2"/>
            <a:endCxn id="9" idx="0"/>
          </p:cNvCxnSpPr>
          <p:nvPr/>
        </p:nvCxnSpPr>
        <p:spPr>
          <a:xfrm flipH="1">
            <a:off x="2784225" y="4222134"/>
            <a:ext cx="4289100" cy="98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921;p44"/>
          <p:cNvCxnSpPr>
            <a:stCxn id="35" idx="2"/>
            <a:endCxn id="29" idx="0"/>
          </p:cNvCxnSpPr>
          <p:nvPr/>
        </p:nvCxnSpPr>
        <p:spPr>
          <a:xfrm flipH="1">
            <a:off x="4705125" y="4222134"/>
            <a:ext cx="2368200" cy="99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922;p44"/>
          <p:cNvCxnSpPr>
            <a:stCxn id="35" idx="2"/>
            <a:endCxn id="37" idx="0"/>
          </p:cNvCxnSpPr>
          <p:nvPr/>
        </p:nvCxnSpPr>
        <p:spPr>
          <a:xfrm flipH="1">
            <a:off x="6577125" y="4222134"/>
            <a:ext cx="496200" cy="99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923;p44"/>
          <p:cNvSpPr txBox="1"/>
          <p:nvPr/>
        </p:nvSpPr>
        <p:spPr>
          <a:xfrm>
            <a:off x="4495800" y="990600"/>
            <a:ext cx="38100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k — количество голов </a:t>
            </a:r>
            <a:r>
              <a:rPr lang="en" sz="2000" dirty="0" smtClean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Attention</a:t>
            </a:r>
            <a:endParaRPr sz="2000" dirty="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</p:txBody>
      </p:sp>
      <p:pic>
        <p:nvPicPr>
          <p:cNvPr id="88" name="Google Shape;924;p44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7543800" y="4343400"/>
            <a:ext cx="14478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925;p44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7543800" y="3429000"/>
            <a:ext cx="13716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1014;p45"/>
          <p:cNvSpPr/>
          <p:nvPr/>
        </p:nvSpPr>
        <p:spPr>
          <a:xfrm rot="5400000">
            <a:off x="771750" y="2809650"/>
            <a:ext cx="141300" cy="16848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015;p45"/>
          <p:cNvSpPr txBox="1"/>
          <p:nvPr/>
        </p:nvSpPr>
        <p:spPr>
          <a:xfrm>
            <a:off x="499388" y="3154275"/>
            <a:ext cx="82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concat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2" name="Google Shape;1016;p45"/>
          <p:cNvSpPr txBox="1"/>
          <p:nvPr/>
        </p:nvSpPr>
        <p:spPr>
          <a:xfrm>
            <a:off x="2447938" y="3154275"/>
            <a:ext cx="82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concat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3" name="Google Shape;1017;p45"/>
          <p:cNvSpPr/>
          <p:nvPr/>
        </p:nvSpPr>
        <p:spPr>
          <a:xfrm rot="5400000">
            <a:off x="2694950" y="2809650"/>
            <a:ext cx="141300" cy="16848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018;p45"/>
          <p:cNvSpPr/>
          <p:nvPr/>
        </p:nvSpPr>
        <p:spPr>
          <a:xfrm rot="5400000">
            <a:off x="4618150" y="2809650"/>
            <a:ext cx="141300" cy="16848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1019;p45"/>
          <p:cNvSpPr/>
          <p:nvPr/>
        </p:nvSpPr>
        <p:spPr>
          <a:xfrm rot="5400000">
            <a:off x="6462450" y="2809650"/>
            <a:ext cx="141300" cy="16848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1020;p45"/>
          <p:cNvSpPr txBox="1"/>
          <p:nvPr/>
        </p:nvSpPr>
        <p:spPr>
          <a:xfrm>
            <a:off x="4269588" y="3154275"/>
            <a:ext cx="82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concat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7" name="Google Shape;1021;p45"/>
          <p:cNvSpPr txBox="1"/>
          <p:nvPr/>
        </p:nvSpPr>
        <p:spPr>
          <a:xfrm>
            <a:off x="6141563" y="3154275"/>
            <a:ext cx="82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concat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98" name="Google Shape;1022;p45"/>
          <p:cNvCxnSpPr/>
          <p:nvPr/>
        </p:nvCxnSpPr>
        <p:spPr>
          <a:xfrm rot="10800000">
            <a:off x="926175" y="2861350"/>
            <a:ext cx="2700" cy="3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1023;p45"/>
          <p:cNvCxnSpPr/>
          <p:nvPr/>
        </p:nvCxnSpPr>
        <p:spPr>
          <a:xfrm rot="10800000">
            <a:off x="2812625" y="2861350"/>
            <a:ext cx="2700" cy="3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024;p45"/>
          <p:cNvCxnSpPr/>
          <p:nvPr/>
        </p:nvCxnSpPr>
        <p:spPr>
          <a:xfrm rot="10800000">
            <a:off x="4670075" y="2861350"/>
            <a:ext cx="2700" cy="3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" name="Google Shape;1025;p45"/>
          <p:cNvCxnSpPr/>
          <p:nvPr/>
        </p:nvCxnSpPr>
        <p:spPr>
          <a:xfrm rot="10800000">
            <a:off x="6491575" y="2861350"/>
            <a:ext cx="2700" cy="3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6;p45"/>
          <p:cNvSpPr/>
          <p:nvPr/>
        </p:nvSpPr>
        <p:spPr>
          <a:xfrm>
            <a:off x="681213" y="2417987"/>
            <a:ext cx="486000" cy="2685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27;p45"/>
          <p:cNvSpPr txBox="1"/>
          <p:nvPr/>
        </p:nvSpPr>
        <p:spPr>
          <a:xfrm>
            <a:off x="693500" y="23128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a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04" name="Google Shape;1028;p45"/>
          <p:cNvSpPr/>
          <p:nvPr/>
        </p:nvSpPr>
        <p:spPr>
          <a:xfrm>
            <a:off x="2574400" y="2417987"/>
            <a:ext cx="486000" cy="2685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29;p45"/>
          <p:cNvSpPr txBox="1"/>
          <p:nvPr/>
        </p:nvSpPr>
        <p:spPr>
          <a:xfrm>
            <a:off x="2580838" y="228706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a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2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06" name="Google Shape;1030;p45"/>
          <p:cNvSpPr/>
          <p:nvPr/>
        </p:nvSpPr>
        <p:spPr>
          <a:xfrm>
            <a:off x="4455888" y="2417987"/>
            <a:ext cx="486000" cy="2685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31;p45"/>
          <p:cNvSpPr txBox="1"/>
          <p:nvPr/>
        </p:nvSpPr>
        <p:spPr>
          <a:xfrm>
            <a:off x="4442188" y="22870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a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3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08" name="Google Shape;1032;p45"/>
          <p:cNvSpPr/>
          <p:nvPr/>
        </p:nvSpPr>
        <p:spPr>
          <a:xfrm>
            <a:off x="6291200" y="2417987"/>
            <a:ext cx="486000" cy="2685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33;p45"/>
          <p:cNvSpPr txBox="1"/>
          <p:nvPr/>
        </p:nvSpPr>
        <p:spPr>
          <a:xfrm>
            <a:off x="6303538" y="228705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a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4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10" name="Google Shape;1034;p45"/>
          <p:cNvSpPr txBox="1"/>
          <p:nvPr/>
        </p:nvSpPr>
        <p:spPr>
          <a:xfrm>
            <a:off x="6629400" y="2286000"/>
            <a:ext cx="25146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FC layer</a:t>
            </a:r>
            <a:endParaRPr dirty="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размера</a:t>
            </a:r>
            <a:endParaRPr dirty="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(emb_size × </a:t>
            </a:r>
            <a:r>
              <a:rPr lang="en" dirty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emb_size</a:t>
            </a:r>
            <a:r>
              <a:rPr lang="en" dirty="0" smtClean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035;p45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438400" y="1600200"/>
            <a:ext cx="3505200" cy="6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1;p46"/>
          <p:cNvSpPr txBox="1"/>
          <p:nvPr/>
        </p:nvSpPr>
        <p:spPr>
          <a:xfrm>
            <a:off x="76200" y="4495800"/>
            <a:ext cx="20145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Source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</a:t>
            </a:r>
            <a:r>
              <a:rPr lang="en" sz="2400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input</a:t>
            </a:r>
            <a:endParaRPr sz="2400"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pic>
        <p:nvPicPr>
          <p:cNvPr id="4" name="Google Shape;1042;p46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3539994" y="3671516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3;p46"/>
          <p:cNvSpPr txBox="1"/>
          <p:nvPr/>
        </p:nvSpPr>
        <p:spPr>
          <a:xfrm>
            <a:off x="6781800" y="3810000"/>
            <a:ext cx="2362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Source </a:t>
            </a:r>
            <a:r>
              <a:rPr lang="en" sz="2400" dirty="0" smtClean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embeddings</a:t>
            </a:r>
            <a:endParaRPr sz="2400"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sp>
        <p:nvSpPr>
          <p:cNvPr id="6" name="Google Shape;1044;p46"/>
          <p:cNvSpPr/>
          <p:nvPr/>
        </p:nvSpPr>
        <p:spPr>
          <a:xfrm>
            <a:off x="3696518" y="3654664"/>
            <a:ext cx="2247600" cy="764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45;p46"/>
          <p:cNvSpPr/>
          <p:nvPr/>
        </p:nvSpPr>
        <p:spPr>
          <a:xfrm>
            <a:off x="3691944" y="4079540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46;p46"/>
          <p:cNvSpPr/>
          <p:nvPr/>
        </p:nvSpPr>
        <p:spPr>
          <a:xfrm>
            <a:off x="4265421" y="4079540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47;p46"/>
          <p:cNvSpPr/>
          <p:nvPr/>
        </p:nvSpPr>
        <p:spPr>
          <a:xfrm>
            <a:off x="4894221" y="4079540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48;p46"/>
          <p:cNvSpPr/>
          <p:nvPr/>
        </p:nvSpPr>
        <p:spPr>
          <a:xfrm>
            <a:off x="5523021" y="4079540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049;p46"/>
          <p:cNvSpPr txBox="1"/>
          <p:nvPr/>
        </p:nvSpPr>
        <p:spPr>
          <a:xfrm>
            <a:off x="3692232" y="398004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2" name="Google Shape;1050;p46"/>
          <p:cNvSpPr txBox="1"/>
          <p:nvPr/>
        </p:nvSpPr>
        <p:spPr>
          <a:xfrm>
            <a:off x="4293382" y="398004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2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3" name="Google Shape;1051;p46"/>
          <p:cNvSpPr txBox="1"/>
          <p:nvPr/>
        </p:nvSpPr>
        <p:spPr>
          <a:xfrm>
            <a:off x="4908194" y="398004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3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4" name="Google Shape;1052;p46"/>
          <p:cNvSpPr txBox="1"/>
          <p:nvPr/>
        </p:nvSpPr>
        <p:spPr>
          <a:xfrm>
            <a:off x="5522982" y="398002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4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5" name="Google Shape;1053;p46"/>
          <p:cNvSpPr/>
          <p:nvPr/>
        </p:nvSpPr>
        <p:spPr>
          <a:xfrm>
            <a:off x="3696518" y="2931439"/>
            <a:ext cx="2247600" cy="764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054;p46"/>
          <p:cNvSpPr/>
          <p:nvPr/>
        </p:nvSpPr>
        <p:spPr>
          <a:xfrm>
            <a:off x="3691944" y="3356315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055;p46"/>
          <p:cNvSpPr/>
          <p:nvPr/>
        </p:nvSpPr>
        <p:spPr>
          <a:xfrm>
            <a:off x="4265421" y="3356315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056;p46"/>
          <p:cNvSpPr/>
          <p:nvPr/>
        </p:nvSpPr>
        <p:spPr>
          <a:xfrm>
            <a:off x="4894221" y="3356315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057;p46"/>
          <p:cNvSpPr/>
          <p:nvPr/>
        </p:nvSpPr>
        <p:spPr>
          <a:xfrm>
            <a:off x="5523021" y="3356315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58;p46"/>
          <p:cNvSpPr txBox="1"/>
          <p:nvPr/>
        </p:nvSpPr>
        <p:spPr>
          <a:xfrm>
            <a:off x="3692557" y="325589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a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1" name="Google Shape;1059;p46"/>
          <p:cNvSpPr txBox="1"/>
          <p:nvPr/>
        </p:nvSpPr>
        <p:spPr>
          <a:xfrm>
            <a:off x="4293382" y="325681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a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2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2" name="Google Shape;1060;p46"/>
          <p:cNvSpPr txBox="1"/>
          <p:nvPr/>
        </p:nvSpPr>
        <p:spPr>
          <a:xfrm>
            <a:off x="4908194" y="325681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a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3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3" name="Google Shape;1061;p46"/>
          <p:cNvSpPr txBox="1"/>
          <p:nvPr/>
        </p:nvSpPr>
        <p:spPr>
          <a:xfrm>
            <a:off x="5522982" y="325680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a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4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4" name="Google Shape;1062;p46"/>
          <p:cNvSpPr txBox="1"/>
          <p:nvPr/>
        </p:nvSpPr>
        <p:spPr>
          <a:xfrm>
            <a:off x="-76200" y="3124200"/>
            <a:ext cx="29718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Multi-Head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Self-attention</a:t>
            </a:r>
            <a:endParaRPr sz="2400"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pic>
        <p:nvPicPr>
          <p:cNvPr id="25" name="Google Shape;1063;p46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3539994" y="2241803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064;p46"/>
          <p:cNvSpPr/>
          <p:nvPr/>
        </p:nvSpPr>
        <p:spPr>
          <a:xfrm>
            <a:off x="3696518" y="2224951"/>
            <a:ext cx="2247600" cy="764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065;p46"/>
          <p:cNvSpPr/>
          <p:nvPr/>
        </p:nvSpPr>
        <p:spPr>
          <a:xfrm>
            <a:off x="3691944" y="2649827"/>
            <a:ext cx="486000" cy="268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066;p46"/>
          <p:cNvSpPr/>
          <p:nvPr/>
        </p:nvSpPr>
        <p:spPr>
          <a:xfrm>
            <a:off x="4265421" y="2649828"/>
            <a:ext cx="486000" cy="268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067;p46"/>
          <p:cNvSpPr/>
          <p:nvPr/>
        </p:nvSpPr>
        <p:spPr>
          <a:xfrm>
            <a:off x="4894221" y="2649828"/>
            <a:ext cx="486000" cy="268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068;p46"/>
          <p:cNvSpPr/>
          <p:nvPr/>
        </p:nvSpPr>
        <p:spPr>
          <a:xfrm>
            <a:off x="5523021" y="2649828"/>
            <a:ext cx="486000" cy="268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069;p46"/>
          <p:cNvSpPr txBox="1"/>
          <p:nvPr/>
        </p:nvSpPr>
        <p:spPr>
          <a:xfrm>
            <a:off x="3692232" y="255032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32" name="Google Shape;1070;p46"/>
          <p:cNvSpPr txBox="1"/>
          <p:nvPr/>
        </p:nvSpPr>
        <p:spPr>
          <a:xfrm>
            <a:off x="4293382" y="255032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2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33" name="Google Shape;1071;p46"/>
          <p:cNvSpPr txBox="1"/>
          <p:nvPr/>
        </p:nvSpPr>
        <p:spPr>
          <a:xfrm>
            <a:off x="4908194" y="255032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3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34" name="Google Shape;1072;p46"/>
          <p:cNvSpPr txBox="1"/>
          <p:nvPr/>
        </p:nvSpPr>
        <p:spPr>
          <a:xfrm>
            <a:off x="5522982" y="255031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4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35" name="Google Shape;1073;p46"/>
          <p:cNvSpPr/>
          <p:nvPr/>
        </p:nvSpPr>
        <p:spPr>
          <a:xfrm>
            <a:off x="3477713" y="2798065"/>
            <a:ext cx="214225" cy="1385125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" name="Google Shape;1074;p46"/>
          <p:cNvSpPr/>
          <p:nvPr/>
        </p:nvSpPr>
        <p:spPr>
          <a:xfrm>
            <a:off x="4051188" y="2798065"/>
            <a:ext cx="214225" cy="1385125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7" name="Google Shape;1075;p46"/>
          <p:cNvSpPr/>
          <p:nvPr/>
        </p:nvSpPr>
        <p:spPr>
          <a:xfrm>
            <a:off x="4669900" y="2798065"/>
            <a:ext cx="214225" cy="1385125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8" name="Google Shape;1076;p46"/>
          <p:cNvSpPr/>
          <p:nvPr/>
        </p:nvSpPr>
        <p:spPr>
          <a:xfrm>
            <a:off x="5288588" y="2798003"/>
            <a:ext cx="214225" cy="1385125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9" name="Google Shape;1077;p46"/>
          <p:cNvSpPr txBox="1"/>
          <p:nvPr/>
        </p:nvSpPr>
        <p:spPr>
          <a:xfrm>
            <a:off x="0" y="2514600"/>
            <a:ext cx="198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Add &amp; Norm</a:t>
            </a:r>
            <a:endParaRPr sz="2400"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pic>
        <p:nvPicPr>
          <p:cNvPr id="40" name="Google Shape;1078;p46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3539994" y="1516353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1079;p46"/>
          <p:cNvSpPr/>
          <p:nvPr/>
        </p:nvSpPr>
        <p:spPr>
          <a:xfrm>
            <a:off x="3696518" y="1499501"/>
            <a:ext cx="2247600" cy="764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80;p46"/>
          <p:cNvSpPr/>
          <p:nvPr/>
        </p:nvSpPr>
        <p:spPr>
          <a:xfrm>
            <a:off x="3691944" y="1924377"/>
            <a:ext cx="486000" cy="268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81;p46"/>
          <p:cNvSpPr/>
          <p:nvPr/>
        </p:nvSpPr>
        <p:spPr>
          <a:xfrm>
            <a:off x="4265421" y="1924378"/>
            <a:ext cx="486000" cy="268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82;p46"/>
          <p:cNvSpPr/>
          <p:nvPr/>
        </p:nvSpPr>
        <p:spPr>
          <a:xfrm>
            <a:off x="4894221" y="1924378"/>
            <a:ext cx="486000" cy="268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83;p46"/>
          <p:cNvSpPr/>
          <p:nvPr/>
        </p:nvSpPr>
        <p:spPr>
          <a:xfrm>
            <a:off x="5523021" y="1924378"/>
            <a:ext cx="486000" cy="268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84;p46"/>
          <p:cNvSpPr txBox="1"/>
          <p:nvPr/>
        </p:nvSpPr>
        <p:spPr>
          <a:xfrm>
            <a:off x="3692232" y="182487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47" name="Google Shape;1085;p46"/>
          <p:cNvSpPr txBox="1"/>
          <p:nvPr/>
        </p:nvSpPr>
        <p:spPr>
          <a:xfrm>
            <a:off x="4293382" y="182487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2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48" name="Google Shape;1086;p46"/>
          <p:cNvSpPr txBox="1"/>
          <p:nvPr/>
        </p:nvSpPr>
        <p:spPr>
          <a:xfrm>
            <a:off x="4908194" y="182487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3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49" name="Google Shape;1087;p46"/>
          <p:cNvSpPr txBox="1"/>
          <p:nvPr/>
        </p:nvSpPr>
        <p:spPr>
          <a:xfrm>
            <a:off x="5522982" y="182486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4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50" name="Google Shape;1088;p46"/>
          <p:cNvSpPr txBox="1"/>
          <p:nvPr/>
        </p:nvSpPr>
        <p:spPr>
          <a:xfrm>
            <a:off x="0" y="1752600"/>
            <a:ext cx="14049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FC layer</a:t>
            </a:r>
            <a:endParaRPr sz="2400"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pic>
        <p:nvPicPr>
          <p:cNvPr id="51" name="Google Shape;1089;p46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3539994" y="807616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1090;p46"/>
          <p:cNvSpPr/>
          <p:nvPr/>
        </p:nvSpPr>
        <p:spPr>
          <a:xfrm>
            <a:off x="3696518" y="790764"/>
            <a:ext cx="2247600" cy="764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091;p46"/>
          <p:cNvSpPr/>
          <p:nvPr/>
        </p:nvSpPr>
        <p:spPr>
          <a:xfrm>
            <a:off x="3691944" y="1215640"/>
            <a:ext cx="486000" cy="268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092;p46"/>
          <p:cNvSpPr/>
          <p:nvPr/>
        </p:nvSpPr>
        <p:spPr>
          <a:xfrm>
            <a:off x="4265421" y="1215640"/>
            <a:ext cx="486000" cy="268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093;p46"/>
          <p:cNvSpPr/>
          <p:nvPr/>
        </p:nvSpPr>
        <p:spPr>
          <a:xfrm>
            <a:off x="4894221" y="1215640"/>
            <a:ext cx="486000" cy="268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1094;p46"/>
          <p:cNvSpPr/>
          <p:nvPr/>
        </p:nvSpPr>
        <p:spPr>
          <a:xfrm>
            <a:off x="5523021" y="1215640"/>
            <a:ext cx="486000" cy="268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1095;p46"/>
          <p:cNvSpPr txBox="1"/>
          <p:nvPr/>
        </p:nvSpPr>
        <p:spPr>
          <a:xfrm>
            <a:off x="3692232" y="111614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58" name="Google Shape;1096;p46"/>
          <p:cNvSpPr txBox="1"/>
          <p:nvPr/>
        </p:nvSpPr>
        <p:spPr>
          <a:xfrm>
            <a:off x="4293382" y="111614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2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59" name="Google Shape;1097;p46"/>
          <p:cNvSpPr txBox="1"/>
          <p:nvPr/>
        </p:nvSpPr>
        <p:spPr>
          <a:xfrm>
            <a:off x="4908194" y="1116140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3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60" name="Google Shape;1098;p46"/>
          <p:cNvSpPr txBox="1"/>
          <p:nvPr/>
        </p:nvSpPr>
        <p:spPr>
          <a:xfrm>
            <a:off x="5522982" y="111612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4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61" name="Google Shape;1099;p46"/>
          <p:cNvSpPr txBox="1"/>
          <p:nvPr/>
        </p:nvSpPr>
        <p:spPr>
          <a:xfrm>
            <a:off x="76200" y="1143000"/>
            <a:ext cx="1905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Add &amp; Norm</a:t>
            </a:r>
            <a:endParaRPr sz="2400"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sp>
        <p:nvSpPr>
          <p:cNvPr id="62" name="Google Shape;1100;p46"/>
          <p:cNvSpPr/>
          <p:nvPr/>
        </p:nvSpPr>
        <p:spPr>
          <a:xfrm>
            <a:off x="3482293" y="1424190"/>
            <a:ext cx="214225" cy="1385125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3" name="Google Shape;1101;p46"/>
          <p:cNvSpPr/>
          <p:nvPr/>
        </p:nvSpPr>
        <p:spPr>
          <a:xfrm>
            <a:off x="4051188" y="1424190"/>
            <a:ext cx="214225" cy="1385125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4" name="Google Shape;1102;p46"/>
          <p:cNvSpPr/>
          <p:nvPr/>
        </p:nvSpPr>
        <p:spPr>
          <a:xfrm>
            <a:off x="4648713" y="1424190"/>
            <a:ext cx="214225" cy="1385125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5" name="Google Shape;1103;p46"/>
          <p:cNvSpPr/>
          <p:nvPr/>
        </p:nvSpPr>
        <p:spPr>
          <a:xfrm>
            <a:off x="5288588" y="1424190"/>
            <a:ext cx="214225" cy="1385125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cxnSp>
        <p:nvCxnSpPr>
          <p:cNvPr id="66" name="Google Shape;1104;p46"/>
          <p:cNvCxnSpPr/>
          <p:nvPr/>
        </p:nvCxnSpPr>
        <p:spPr>
          <a:xfrm flipH="1">
            <a:off x="3845665" y="3644403"/>
            <a:ext cx="300" cy="4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1105;p46"/>
          <p:cNvCxnSpPr/>
          <p:nvPr/>
        </p:nvCxnSpPr>
        <p:spPr>
          <a:xfrm>
            <a:off x="3845965" y="3644403"/>
            <a:ext cx="639900" cy="4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1106;p46"/>
          <p:cNvCxnSpPr/>
          <p:nvPr/>
        </p:nvCxnSpPr>
        <p:spPr>
          <a:xfrm>
            <a:off x="3845965" y="3644403"/>
            <a:ext cx="1294500" cy="4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1107;p46"/>
          <p:cNvCxnSpPr/>
          <p:nvPr/>
        </p:nvCxnSpPr>
        <p:spPr>
          <a:xfrm>
            <a:off x="3845965" y="3644403"/>
            <a:ext cx="1948800" cy="4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1108;p46"/>
          <p:cNvCxnSpPr/>
          <p:nvPr/>
        </p:nvCxnSpPr>
        <p:spPr>
          <a:xfrm rot="10800000" flipH="1">
            <a:off x="3845619" y="3645337"/>
            <a:ext cx="6402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1109;p46"/>
          <p:cNvCxnSpPr/>
          <p:nvPr/>
        </p:nvCxnSpPr>
        <p:spPr>
          <a:xfrm rot="10800000" flipH="1">
            <a:off x="3845619" y="3645337"/>
            <a:ext cx="12948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1110;p46"/>
          <p:cNvCxnSpPr/>
          <p:nvPr/>
        </p:nvCxnSpPr>
        <p:spPr>
          <a:xfrm rot="10800000" flipH="1">
            <a:off x="3845619" y="3645337"/>
            <a:ext cx="19494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1111;p46"/>
          <p:cNvCxnSpPr/>
          <p:nvPr/>
        </p:nvCxnSpPr>
        <p:spPr>
          <a:xfrm>
            <a:off x="4485710" y="3645647"/>
            <a:ext cx="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1112;p46"/>
          <p:cNvCxnSpPr/>
          <p:nvPr/>
        </p:nvCxnSpPr>
        <p:spPr>
          <a:xfrm rot="10800000" flipH="1">
            <a:off x="4485710" y="3645337"/>
            <a:ext cx="6546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1113;p46"/>
          <p:cNvCxnSpPr/>
          <p:nvPr/>
        </p:nvCxnSpPr>
        <p:spPr>
          <a:xfrm>
            <a:off x="4485710" y="3645647"/>
            <a:ext cx="6546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1114;p46"/>
          <p:cNvCxnSpPr/>
          <p:nvPr/>
        </p:nvCxnSpPr>
        <p:spPr>
          <a:xfrm rot="10800000" flipH="1">
            <a:off x="5140349" y="3645337"/>
            <a:ext cx="6546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1115;p46"/>
          <p:cNvCxnSpPr/>
          <p:nvPr/>
        </p:nvCxnSpPr>
        <p:spPr>
          <a:xfrm>
            <a:off x="5140349" y="3645647"/>
            <a:ext cx="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1116;p46"/>
          <p:cNvCxnSpPr/>
          <p:nvPr/>
        </p:nvCxnSpPr>
        <p:spPr>
          <a:xfrm>
            <a:off x="5140349" y="3645647"/>
            <a:ext cx="6546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1117;p46"/>
          <p:cNvCxnSpPr/>
          <p:nvPr/>
        </p:nvCxnSpPr>
        <p:spPr>
          <a:xfrm rot="10800000">
            <a:off x="5794962" y="3645320"/>
            <a:ext cx="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1118;p46"/>
          <p:cNvCxnSpPr/>
          <p:nvPr/>
        </p:nvCxnSpPr>
        <p:spPr>
          <a:xfrm rot="10800000">
            <a:off x="4485762" y="3645320"/>
            <a:ext cx="13092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1119;p46"/>
          <p:cNvCxnSpPr/>
          <p:nvPr/>
        </p:nvCxnSpPr>
        <p:spPr>
          <a:xfrm rot="10800000" flipH="1">
            <a:off x="4485710" y="3645337"/>
            <a:ext cx="1309200" cy="4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493;p35"/>
          <p:cNvSpPr txBox="1"/>
          <p:nvPr/>
        </p:nvSpPr>
        <p:spPr>
          <a:xfrm>
            <a:off x="3408300" y="4797664"/>
            <a:ext cx="27639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 smtClean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&lt;</a:t>
            </a:r>
            <a:r>
              <a:rPr lang="en" sz="1400" b="1" dirty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BOS&gt; </a:t>
            </a:r>
            <a:r>
              <a:rPr lang="en" sz="1400" b="1" dirty="0" smtClean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Guten  </a:t>
            </a:r>
            <a:r>
              <a:rPr lang="en" sz="1400" b="1" dirty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Morgen </a:t>
            </a:r>
            <a:r>
              <a:rPr lang="en" sz="1400" b="1" dirty="0" smtClean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</a:t>
            </a:r>
            <a:r>
              <a:rPr lang="en" sz="1400" b="1" dirty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&lt;EOS</a:t>
            </a:r>
            <a:r>
              <a:rPr lang="en" sz="1400" b="1" dirty="0" smtClean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&gt;</a:t>
            </a:r>
            <a:endParaRPr sz="1400" b="1" dirty="0"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sp>
        <p:nvSpPr>
          <p:cNvPr id="83" name="Стрелка вправо 82"/>
          <p:cNvSpPr/>
          <p:nvPr/>
        </p:nvSpPr>
        <p:spPr>
          <a:xfrm>
            <a:off x="1828800" y="4800600"/>
            <a:ext cx="1524000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Стрелка вправо 83"/>
          <p:cNvSpPr/>
          <p:nvPr/>
        </p:nvSpPr>
        <p:spPr>
          <a:xfrm flipH="1">
            <a:off x="6172200" y="4114800"/>
            <a:ext cx="914400" cy="2286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Стрелка вправо 84"/>
          <p:cNvSpPr/>
          <p:nvPr/>
        </p:nvSpPr>
        <p:spPr>
          <a:xfrm>
            <a:off x="2438400" y="3429000"/>
            <a:ext cx="990600" cy="2286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Стрелка вправо 85"/>
          <p:cNvSpPr/>
          <p:nvPr/>
        </p:nvSpPr>
        <p:spPr>
          <a:xfrm>
            <a:off x="1905000" y="2667000"/>
            <a:ext cx="1524000" cy="2286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Стрелка вправо 86"/>
          <p:cNvSpPr/>
          <p:nvPr/>
        </p:nvSpPr>
        <p:spPr>
          <a:xfrm>
            <a:off x="1447800" y="1905000"/>
            <a:ext cx="1828800" cy="228600"/>
          </a:xfrm>
          <a:prstGeom prst="rightArrow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Стрелка вправо 87"/>
          <p:cNvSpPr/>
          <p:nvPr/>
        </p:nvSpPr>
        <p:spPr>
          <a:xfrm>
            <a:off x="2057400" y="1295400"/>
            <a:ext cx="1371600" cy="2286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25;p47"/>
          <p:cNvSpPr txBox="1">
            <a:spLocks noGrp="1"/>
          </p:cNvSpPr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Multi-Head Self-Attention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126;p47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304800" y="2514600"/>
            <a:ext cx="4191000" cy="36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27;p47"/>
          <p:cNvSpPr txBox="1"/>
          <p:nvPr/>
        </p:nvSpPr>
        <p:spPr>
          <a:xfrm>
            <a:off x="370550" y="1088525"/>
            <a:ext cx="5037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Разные головы self-attention “обращают внимание” на разные токены и разную информацию в них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" name="Google Shape;1128;p47"/>
          <p:cNvSpPr/>
          <p:nvPr/>
        </p:nvSpPr>
        <p:spPr>
          <a:xfrm>
            <a:off x="397000" y="1826250"/>
            <a:ext cx="1773300" cy="1251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00550" y="2286000"/>
            <a:ext cx="474345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 rot="16200000">
            <a:off x="352478" y="191508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Head 1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885879" y="191508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2D050"/>
                </a:solidFill>
                <a:latin typeface="Times New Roman" pitchFamily="18" charset="0"/>
                <a:cs typeface="Times New Roman" pitchFamily="18" charset="0"/>
              </a:rPr>
              <a:t>Head 2</a:t>
            </a:r>
            <a:endParaRPr lang="ru-RU" b="1" dirty="0">
              <a:solidFill>
                <a:srgbClr val="92D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4478946" y="193352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Head 2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5305479" y="1888146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Head 7</a:t>
            </a:r>
            <a:endParaRPr lang="ru-RU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4238679" y="1933521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Head 1</a:t>
            </a:r>
            <a:endParaRPr lang="ru-RU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-1186261" y="1795861"/>
            <a:ext cx="6324603" cy="3342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3872752" y="1586752"/>
            <a:ext cx="6808696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34;p5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itchFamily="18" charset="0"/>
                <a:cs typeface="Times New Roman" pitchFamily="18" charset="0"/>
              </a:rPr>
              <a:t>Positional Encoding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99060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Механизм внимания в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трансформерах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по своей природе не учитывает порядок слов — он обрабатывает все слова одновременно, как если бы они были в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мешке -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без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информации о позиции слов предложение теряет смысл.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86000" y="2133600"/>
            <a:ext cx="45720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Как сообщить модели о позиции каждого слова в последовательности?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5033665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Решение 2 — нормализация позиций от 0 до 1. Первое слово - позиция 0, последнее — 1, а промежуточные распределяются равномерно. Какие проблемы?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0" y="41910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Решение 1 — просто пронумеровать позиции: первое слово получает номер 1, второе — 2, и так далее. Какие тут проблемы?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29718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Аналогия: Это как пронумеровать страницы в книге. Даже если страницы перемешаются, вы всегда сможете восстановить правильный порядок по номерам.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590800"/>
            <a:ext cx="914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Решение быть детерминированным — одна и та же позиция всегда должна получать одно и то же кодирование, независимо от длины последовательности.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Кодирование должно быть ограниченным — значения не должны расти неограниченно с увеличением позиции.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Решение должно позволять модели легко определять относительные расстояния между позициями.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Модель должна быть способна экстраполировать на последовательности длиннее тех, на которых она обучалась.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600200" y="1752600"/>
            <a:ext cx="5649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Требования к идеальному решению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Google Shape;1234;p5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itchFamily="18" charset="0"/>
                <a:cs typeface="Times New Roman" pitchFamily="18" charset="0"/>
              </a:rPr>
              <a:t>Positional Encoding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34;p5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itchFamily="18" charset="0"/>
                <a:cs typeface="Times New Roman" pitchFamily="18" charset="0"/>
              </a:rPr>
              <a:t>Positional Encoding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Google Shape;1235;p51"/>
          <p:cNvSpPr txBox="1"/>
          <p:nvPr/>
        </p:nvSpPr>
        <p:spPr>
          <a:xfrm>
            <a:off x="1905000" y="1828800"/>
            <a:ext cx="2286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Positional Encodings</a:t>
            </a:r>
            <a:endParaRPr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sp>
        <p:nvSpPr>
          <p:cNvPr id="9" name="Google Shape;1236;p51"/>
          <p:cNvSpPr txBox="1"/>
          <p:nvPr/>
        </p:nvSpPr>
        <p:spPr>
          <a:xfrm>
            <a:off x="0" y="1013930"/>
            <a:ext cx="417539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Эмбеддинги с временным сигналом </a:t>
            </a:r>
            <a:endParaRPr sz="2000"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sp>
        <p:nvSpPr>
          <p:cNvPr id="11" name="Google Shape;1238;p51"/>
          <p:cNvSpPr txBox="1"/>
          <p:nvPr/>
        </p:nvSpPr>
        <p:spPr>
          <a:xfrm>
            <a:off x="2514600" y="3124200"/>
            <a:ext cx="15447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Source input</a:t>
            </a:r>
            <a:endParaRPr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pic>
        <p:nvPicPr>
          <p:cNvPr id="12" name="Google Shape;1239;p51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4170294" y="2039531"/>
            <a:ext cx="2474042" cy="108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240;p51"/>
          <p:cNvSpPr txBox="1"/>
          <p:nvPr/>
        </p:nvSpPr>
        <p:spPr>
          <a:xfrm>
            <a:off x="2189100" y="2362200"/>
            <a:ext cx="1981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Source </a:t>
            </a:r>
            <a:r>
              <a:rPr lang="en" dirty="0" smtClean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embeddings</a:t>
            </a:r>
            <a:endParaRPr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sp>
        <p:nvSpPr>
          <p:cNvPr id="14" name="Google Shape;1241;p51"/>
          <p:cNvSpPr/>
          <p:nvPr/>
        </p:nvSpPr>
        <p:spPr>
          <a:xfrm>
            <a:off x="4326818" y="2022679"/>
            <a:ext cx="2247600" cy="764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Google Shape;1242;p51"/>
          <p:cNvSpPr/>
          <p:nvPr/>
        </p:nvSpPr>
        <p:spPr>
          <a:xfrm>
            <a:off x="4322244" y="2447555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Google Shape;1243;p51"/>
          <p:cNvSpPr/>
          <p:nvPr/>
        </p:nvSpPr>
        <p:spPr>
          <a:xfrm>
            <a:off x="4895721" y="2447555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Google Shape;1244;p51"/>
          <p:cNvSpPr/>
          <p:nvPr/>
        </p:nvSpPr>
        <p:spPr>
          <a:xfrm>
            <a:off x="5524521" y="2447555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Google Shape;1245;p51"/>
          <p:cNvSpPr/>
          <p:nvPr/>
        </p:nvSpPr>
        <p:spPr>
          <a:xfrm>
            <a:off x="6153321" y="2447555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Google Shape;1246;p51"/>
          <p:cNvSpPr txBox="1"/>
          <p:nvPr/>
        </p:nvSpPr>
        <p:spPr>
          <a:xfrm>
            <a:off x="4322532" y="234805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Google Shape;1247;p51"/>
          <p:cNvSpPr txBox="1"/>
          <p:nvPr/>
        </p:nvSpPr>
        <p:spPr>
          <a:xfrm>
            <a:off x="4923682" y="234805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Google Shape;1248;p51"/>
          <p:cNvSpPr txBox="1"/>
          <p:nvPr/>
        </p:nvSpPr>
        <p:spPr>
          <a:xfrm>
            <a:off x="5538494" y="234805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Google Shape;1249;p51"/>
          <p:cNvSpPr txBox="1"/>
          <p:nvPr/>
        </p:nvSpPr>
        <p:spPr>
          <a:xfrm>
            <a:off x="6153282" y="234804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Google Shape;1250;p51"/>
          <p:cNvSpPr/>
          <p:nvPr/>
        </p:nvSpPr>
        <p:spPr>
          <a:xfrm>
            <a:off x="4322244" y="1844942"/>
            <a:ext cx="486000" cy="268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Google Shape;1251;p51"/>
          <p:cNvSpPr txBox="1"/>
          <p:nvPr/>
        </p:nvSpPr>
        <p:spPr>
          <a:xfrm>
            <a:off x="4322532" y="174544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Google Shape;1252;p51"/>
          <p:cNvSpPr/>
          <p:nvPr/>
        </p:nvSpPr>
        <p:spPr>
          <a:xfrm>
            <a:off x="4923394" y="1844942"/>
            <a:ext cx="486000" cy="268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Google Shape;1253;p51"/>
          <p:cNvSpPr txBox="1"/>
          <p:nvPr/>
        </p:nvSpPr>
        <p:spPr>
          <a:xfrm>
            <a:off x="4923682" y="174544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Google Shape;1254;p51"/>
          <p:cNvSpPr/>
          <p:nvPr/>
        </p:nvSpPr>
        <p:spPr>
          <a:xfrm>
            <a:off x="5524544" y="1844942"/>
            <a:ext cx="486000" cy="268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Google Shape;1255;p51"/>
          <p:cNvSpPr txBox="1"/>
          <p:nvPr/>
        </p:nvSpPr>
        <p:spPr>
          <a:xfrm>
            <a:off x="5524832" y="174544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Google Shape;1256;p51"/>
          <p:cNvSpPr/>
          <p:nvPr/>
        </p:nvSpPr>
        <p:spPr>
          <a:xfrm>
            <a:off x="6125694" y="1844942"/>
            <a:ext cx="486000" cy="268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Google Shape;1257;p51"/>
          <p:cNvSpPr txBox="1"/>
          <p:nvPr/>
        </p:nvSpPr>
        <p:spPr>
          <a:xfrm>
            <a:off x="6125982" y="174544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Google Shape;1258;p51"/>
          <p:cNvSpPr txBox="1"/>
          <p:nvPr/>
        </p:nvSpPr>
        <p:spPr>
          <a:xfrm>
            <a:off x="4246344" y="2045005"/>
            <a:ext cx="26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+"/>
            </a:pPr>
            <a:r>
              <a:rPr lang="en" sz="1800">
                <a:solidFill>
                  <a:schemeClr val="dk2"/>
                </a:solidFill>
                <a:latin typeface="Times New Roman" pitchFamily="18" charset="0"/>
                <a:cs typeface="Times New Roman" pitchFamily="18" charset="0"/>
              </a:rPr>
              <a:t>    +        +       + </a:t>
            </a:r>
            <a:endParaRPr sz="1800">
              <a:solidFill>
                <a:schemeClr val="dk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Google Shape;1259;p51"/>
          <p:cNvSpPr txBox="1"/>
          <p:nvPr/>
        </p:nvSpPr>
        <p:spPr>
          <a:xfrm>
            <a:off x="4246344" y="1383230"/>
            <a:ext cx="268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Times New Roman" pitchFamily="18" charset="0"/>
                <a:cs typeface="Times New Roman" pitchFamily="18" charset="0"/>
              </a:rPr>
              <a:t> =         =       =        = </a:t>
            </a:r>
            <a:endParaRPr sz="1800" dirty="0">
              <a:solidFill>
                <a:schemeClr val="dk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Google Shape;1260;p51"/>
          <p:cNvSpPr/>
          <p:nvPr/>
        </p:nvSpPr>
        <p:spPr>
          <a:xfrm>
            <a:off x="4294319" y="1135655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Google Shape;1261;p51"/>
          <p:cNvSpPr/>
          <p:nvPr/>
        </p:nvSpPr>
        <p:spPr>
          <a:xfrm>
            <a:off x="4867796" y="1135655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Google Shape;1262;p51"/>
          <p:cNvSpPr/>
          <p:nvPr/>
        </p:nvSpPr>
        <p:spPr>
          <a:xfrm>
            <a:off x="5496596" y="1135655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Google Shape;1263;p51"/>
          <p:cNvSpPr/>
          <p:nvPr/>
        </p:nvSpPr>
        <p:spPr>
          <a:xfrm>
            <a:off x="6125396" y="1135655"/>
            <a:ext cx="486000" cy="268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Google Shape;1264;p51"/>
          <p:cNvSpPr txBox="1"/>
          <p:nvPr/>
        </p:nvSpPr>
        <p:spPr>
          <a:xfrm>
            <a:off x="4294607" y="103615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Google Shape;1265;p51"/>
          <p:cNvSpPr txBox="1"/>
          <p:nvPr/>
        </p:nvSpPr>
        <p:spPr>
          <a:xfrm>
            <a:off x="4895757" y="103615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Google Shape;1266;p51"/>
          <p:cNvSpPr txBox="1"/>
          <p:nvPr/>
        </p:nvSpPr>
        <p:spPr>
          <a:xfrm>
            <a:off x="5510569" y="1036155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Google Shape;1267;p51"/>
          <p:cNvSpPr txBox="1"/>
          <p:nvPr/>
        </p:nvSpPr>
        <p:spPr>
          <a:xfrm>
            <a:off x="6125357" y="1036143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Google Shape;493;p35"/>
          <p:cNvSpPr txBox="1"/>
          <p:nvPr/>
        </p:nvSpPr>
        <p:spPr>
          <a:xfrm>
            <a:off x="4114800" y="3200400"/>
            <a:ext cx="27639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 smtClean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&lt;</a:t>
            </a:r>
            <a:r>
              <a:rPr lang="en" sz="1400" b="1" dirty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BOS&gt; </a:t>
            </a:r>
            <a:r>
              <a:rPr lang="en" sz="1400" b="1" dirty="0" smtClean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Guten  </a:t>
            </a:r>
            <a:r>
              <a:rPr lang="en" sz="1400" b="1" dirty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Morgen </a:t>
            </a:r>
            <a:r>
              <a:rPr lang="en" sz="1400" b="1" dirty="0" smtClean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</a:t>
            </a:r>
            <a:r>
              <a:rPr lang="en" sz="1400" b="1" dirty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&lt;EOS</a:t>
            </a:r>
            <a:r>
              <a:rPr lang="en" sz="1400" b="1" dirty="0" smtClean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&gt;</a:t>
            </a:r>
            <a:endParaRPr sz="1400" b="1" dirty="0"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sp>
        <p:nvSpPr>
          <p:cNvPr id="42" name="Google Shape;1273;p52"/>
          <p:cNvSpPr/>
          <p:nvPr/>
        </p:nvSpPr>
        <p:spPr>
          <a:xfrm>
            <a:off x="196400" y="4418687"/>
            <a:ext cx="486000" cy="268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74;p52"/>
          <p:cNvSpPr txBox="1"/>
          <p:nvPr/>
        </p:nvSpPr>
        <p:spPr>
          <a:xfrm>
            <a:off x="196688" y="431918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t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44" name="Google Shape;1275;p52"/>
          <p:cNvSpPr txBox="1"/>
          <p:nvPr/>
        </p:nvSpPr>
        <p:spPr>
          <a:xfrm>
            <a:off x="709000" y="4286705"/>
            <a:ext cx="54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=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5" name="Google Shape;1276;p52"/>
          <p:cNvSpPr/>
          <p:nvPr/>
        </p:nvSpPr>
        <p:spPr>
          <a:xfrm>
            <a:off x="1142584" y="3920975"/>
            <a:ext cx="256200" cy="12384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" name="Google Shape;1277;p52"/>
          <p:cNvCxnSpPr/>
          <p:nvPr/>
        </p:nvCxnSpPr>
        <p:spPr>
          <a:xfrm>
            <a:off x="1162269" y="4153570"/>
            <a:ext cx="25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1278;p52"/>
          <p:cNvCxnSpPr/>
          <p:nvPr/>
        </p:nvCxnSpPr>
        <p:spPr>
          <a:xfrm>
            <a:off x="1162269" y="4431504"/>
            <a:ext cx="25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1279;p52"/>
          <p:cNvCxnSpPr/>
          <p:nvPr/>
        </p:nvCxnSpPr>
        <p:spPr>
          <a:xfrm>
            <a:off x="1162269" y="4693356"/>
            <a:ext cx="25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1280;p52"/>
          <p:cNvCxnSpPr/>
          <p:nvPr/>
        </p:nvCxnSpPr>
        <p:spPr>
          <a:xfrm>
            <a:off x="1162269" y="4913025"/>
            <a:ext cx="25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1281;p52"/>
          <p:cNvSpPr/>
          <p:nvPr/>
        </p:nvSpPr>
        <p:spPr>
          <a:xfrm>
            <a:off x="2010325" y="4417837"/>
            <a:ext cx="486000" cy="268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282;p52"/>
          <p:cNvSpPr txBox="1"/>
          <p:nvPr/>
        </p:nvSpPr>
        <p:spPr>
          <a:xfrm>
            <a:off x="2010613" y="4318338"/>
            <a:ext cx="4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p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t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52" name="Google Shape;1283;p52"/>
          <p:cNvSpPr txBox="1"/>
          <p:nvPr/>
        </p:nvSpPr>
        <p:spPr>
          <a:xfrm>
            <a:off x="2522925" y="4342154"/>
            <a:ext cx="56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=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3" name="Google Shape;1284;p52"/>
          <p:cNvSpPr/>
          <p:nvPr/>
        </p:nvSpPr>
        <p:spPr>
          <a:xfrm>
            <a:off x="2974527" y="3964500"/>
            <a:ext cx="266700" cy="12789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1285;p52"/>
          <p:cNvCxnSpPr/>
          <p:nvPr/>
        </p:nvCxnSpPr>
        <p:spPr>
          <a:xfrm>
            <a:off x="2995031" y="4204679"/>
            <a:ext cx="26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286;p52"/>
          <p:cNvCxnSpPr/>
          <p:nvPr/>
        </p:nvCxnSpPr>
        <p:spPr>
          <a:xfrm>
            <a:off x="2995031" y="4491674"/>
            <a:ext cx="26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1287;p52"/>
          <p:cNvCxnSpPr/>
          <p:nvPr/>
        </p:nvCxnSpPr>
        <p:spPr>
          <a:xfrm>
            <a:off x="2995031" y="4762063"/>
            <a:ext cx="26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1288;p52"/>
          <p:cNvCxnSpPr/>
          <p:nvPr/>
        </p:nvCxnSpPr>
        <p:spPr>
          <a:xfrm>
            <a:off x="2995031" y="4988894"/>
            <a:ext cx="26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1289;p52"/>
          <p:cNvSpPr txBox="1"/>
          <p:nvPr/>
        </p:nvSpPr>
        <p:spPr>
          <a:xfrm>
            <a:off x="3288313" y="3856500"/>
            <a:ext cx="485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p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t1</a:t>
            </a:r>
            <a:endParaRPr sz="1500" i="1" baseline="-250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2"/>
                </a:solidFill>
              </a:rPr>
              <a:t>p</a:t>
            </a:r>
            <a:r>
              <a:rPr lang="en" sz="1500" i="1" baseline="30000">
                <a:solidFill>
                  <a:schemeClr val="dk2"/>
                </a:solidFill>
              </a:rPr>
              <a:t>e</a:t>
            </a:r>
            <a:r>
              <a:rPr lang="en" sz="1500" i="1" baseline="-25000">
                <a:solidFill>
                  <a:schemeClr val="dk2"/>
                </a:solidFill>
              </a:rPr>
              <a:t>t2</a:t>
            </a:r>
            <a:endParaRPr sz="1500" i="1" baseline="-250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2"/>
                </a:solidFill>
              </a:rPr>
              <a:t>p</a:t>
            </a:r>
            <a:r>
              <a:rPr lang="en" sz="1500" i="1" baseline="30000">
                <a:solidFill>
                  <a:schemeClr val="dk2"/>
                </a:solidFill>
              </a:rPr>
              <a:t>e</a:t>
            </a:r>
            <a:r>
              <a:rPr lang="en" sz="1500" i="1" baseline="-25000">
                <a:solidFill>
                  <a:schemeClr val="dk2"/>
                </a:solidFill>
              </a:rPr>
              <a:t>t3</a:t>
            </a:r>
            <a:r>
              <a:rPr lang="en" sz="1500" i="1">
                <a:solidFill>
                  <a:schemeClr val="dk2"/>
                </a:solidFill>
              </a:rPr>
              <a:t>p</a:t>
            </a:r>
            <a:r>
              <a:rPr lang="en" sz="1500" i="1" baseline="30000">
                <a:solidFill>
                  <a:schemeClr val="dk2"/>
                </a:solidFill>
              </a:rPr>
              <a:t>e</a:t>
            </a:r>
            <a:r>
              <a:rPr lang="en" sz="1500" i="1" baseline="-25000">
                <a:solidFill>
                  <a:schemeClr val="dk2"/>
                </a:solidFill>
              </a:rPr>
              <a:t>t4</a:t>
            </a:r>
            <a:endParaRPr sz="1500" i="1" baseline="-250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2"/>
                </a:solidFill>
              </a:rPr>
              <a:t>p</a:t>
            </a:r>
            <a:r>
              <a:rPr lang="en" sz="1500" i="1" baseline="30000">
                <a:solidFill>
                  <a:schemeClr val="dk2"/>
                </a:solidFill>
              </a:rPr>
              <a:t>e</a:t>
            </a:r>
            <a:r>
              <a:rPr lang="en" sz="1500" i="1" baseline="-25000">
                <a:solidFill>
                  <a:schemeClr val="dk2"/>
                </a:solidFill>
              </a:rPr>
              <a:t>t5</a:t>
            </a:r>
            <a:endParaRPr sz="1500" i="1" baseline="-25000">
              <a:solidFill>
                <a:schemeClr val="dk2"/>
              </a:solidFill>
            </a:endParaRPr>
          </a:p>
        </p:txBody>
      </p:sp>
      <p:pic>
        <p:nvPicPr>
          <p:cNvPr id="59" name="Google Shape;1290;p52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96700" y="5814600"/>
            <a:ext cx="635467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1291;p52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063444" y="5261750"/>
            <a:ext cx="2279855" cy="6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1292;p52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066800" y="6042276"/>
            <a:ext cx="2610425" cy="6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1293;p52"/>
          <p:cNvSpPr/>
          <p:nvPr/>
        </p:nvSpPr>
        <p:spPr>
          <a:xfrm>
            <a:off x="878850" y="5257800"/>
            <a:ext cx="141300" cy="14775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1298;p53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3962400" y="4230200"/>
            <a:ext cx="4569025" cy="26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04;p54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91440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рямоугольник 7"/>
          <p:cNvSpPr/>
          <p:nvPr/>
        </p:nvSpPr>
        <p:spPr>
          <a:xfrm>
            <a:off x="0" y="3352800"/>
            <a:ext cx="9144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Почему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синус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косинус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1) ограничены диапазоном от -1 до 1, что обеспечивает стабильность обучения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;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2)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они периодичны, что позволяет модели обобщать на длинные последовательности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;</a:t>
            </a:r>
            <a:br>
              <a:rPr lang="en-US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3)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линейная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комбинируемость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позиционное кодирование любой позиции может быть выражено как линейная комбинация кодирований других позиций. Модель может теоретически научиться вычислять относительные смещения между позициями, используя простые линейные операции.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586740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Пример: слова на позициях 5 и 8. Разность = 3. Разность в 3 позиции будет кодироваться одинаково для любой пары позиций с таким же смещением: 12 и 15, или 100 и 103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6096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Интуиция: аналоговые часы - система позволяет однозначно определить любой момент времени, используя комбинацию позиций всех стрелок.</a:t>
            </a:r>
          </a:p>
          <a:p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Синусоидальное позиционное кодирование работает по похожему принципу, но вместо стрелок использует синусоидальные функции с разными частотами. Каждая размерность вектора позиционного кодирования представляет собой синус или косинус определённой частоты, применённый к позиции слова.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4" name="Picture 2" descr="Наручные часы — купить недорого в интернет-магазине SUNLIGHT в  Екатеринбурге, выбрать часы на руку в каталоге с фото и ценами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0"/>
            <a:ext cx="3200400" cy="3200400"/>
          </a:xfrm>
          <a:prstGeom prst="rect">
            <a:avLst/>
          </a:prstGeom>
          <a:noFill/>
        </p:spPr>
      </p:pic>
      <p:pic>
        <p:nvPicPr>
          <p:cNvPr id="9" name="Google Shape;1304;p54"/>
          <p:cNvPicPr preferRelativeResize="0">
            <a:picLocks noChangeAspect="1"/>
          </p:cNvPicPr>
          <p:nvPr/>
        </p:nvPicPr>
        <p:blipFill>
          <a:blip r:embed="rId3" cstate="print">
            <a:alphaModFix/>
          </a:blip>
          <a:srcRect l="30000" t="23913" r="29167" b="47826"/>
          <a:stretch>
            <a:fillRect/>
          </a:stretch>
        </p:blipFill>
        <p:spPr>
          <a:xfrm>
            <a:off x="0" y="3124200"/>
            <a:ext cx="4595446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Прямоугольник 9"/>
          <p:cNvSpPr/>
          <p:nvPr/>
        </p:nvSpPr>
        <p:spPr>
          <a:xfrm>
            <a:off x="4572000" y="3276600"/>
            <a:ext cx="228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вектор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эмбеддинга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размерностью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d_model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512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315200" y="3406914"/>
            <a:ext cx="1828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 знаменателе:</a:t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10000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Стрелка вправо 11"/>
          <p:cNvSpPr/>
          <p:nvPr/>
        </p:nvSpPr>
        <p:spPr>
          <a:xfrm>
            <a:off x="6934200" y="3581400"/>
            <a:ext cx="3048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667000" y="0"/>
            <a:ext cx="5371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высокочастотные компоненты: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sin(pos = 1,2,3,4,5)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6200" y="351472"/>
            <a:ext cx="3886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Позиция 1: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sin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(1* (360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/2*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)) ≈ 0.841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Позиция 2: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sin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(2* (360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/2*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)) ≈ 0.909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Позиция 3: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sin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(3* (360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/2*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)) ≈ 0.141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Позиция 4: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sin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(4* (360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/2*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)) ≈ -0.757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Позиция 5: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sin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(5* (360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/2*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)) ≈ -0.959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495800" y="656272"/>
            <a:ext cx="419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Позиция 1: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sin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(1* (360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/2*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)) ≈ 0.841 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Позиция 7: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sin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(7* (360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/2*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)) ≈ 0.657 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Позиция 13: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sin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(13* (360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/2*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)) ≈ 0.420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286000" y="1810940"/>
            <a:ext cx="4621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низкочастотные компоненты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: sin (pos/100)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52400" y="22564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Позиция 1: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sin(1/100) = sin(0.01) ≈ 0.01000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Позиция 2: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sin(2/100) = sin(0.02) ≈ 0.02000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Позиция 3: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sin(3/100) = sin(0.03) ≈ 0.02999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Позиция 4: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sin(4/100) = sin(0.04) ≈ 0.03999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Позиция 5: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sin(5/100) = sin(0.05) ≈ 0.04998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572000" y="248507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Позиция 1: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sin(1/100) ≈ 0.01000 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Позиция 50: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sin(50/100) = sin(0.5) ≈ 0.47943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Позиция 100: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sin(100/100) = sin(1) ≈ 0.84147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3962400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Пример с размерностью модели 4 (для простоты): 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две пары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sin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с разными частотами: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Высокая частота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=0): sin(pos),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(pos) 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Низкая частота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=1): sin(pos/100),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(pos/100)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Для позиций 1, 2 и 10: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Позиция 1: [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sin(1),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(1), sin(0.01),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(0.01)] ≈ [0.841, 0.540, 0.010, 1.000] 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Позиция 2: [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sin(2),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(2), sin(0.02),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(0.02)] ≈ [0.909, -0.416, 0.020, 1.000]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Позиция 10: [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sin(10),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(10), sin(0.10),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(0.10)] ≈ [-0.544, -0.839, 0.100, 0.995]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8998349" cy="349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419600"/>
            <a:ext cx="7294044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590800" y="0"/>
            <a:ext cx="3828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Machine Translation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52400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Высокочастотные компоненты позволяют модели различать соседние слова — критически важно для понимания локальной грамматики, порядка прилагательных, или различения "не читал" от "читал не".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2934563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Низкочастотные компоненты кодируют более крупномасштабные структуры. Они помогают модели понимать, что слово находится в начале, середине или конце предложения, или отслеживать дальние зависимости типа согласования главного подлежащего с главным сказуемым через несколько придаточных предложений.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4419600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Высокочастотные компоненты позиционного кодирования создают детальную структуру для понимания локальных грамматических отношений, в то время как низкочастотные компоненты обеспечивают основу для понимания глобальной структуры текста.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60198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Трансформеры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могут обобщаться на последовательности длиннее тех, на которых они обучались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3048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Теория обработки сигналов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похоже на то, как преобразование Фурье разлагает сложный сигнал на простые гармонические составляющие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34;p5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itchFamily="18" charset="0"/>
                <a:cs typeface="Times New Roman" pitchFamily="18" charset="0"/>
              </a:rPr>
              <a:t>Positional Encoding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1443841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Позиционное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кодирование в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энкодере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Представьте, что вы читаете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предложение</a:t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“Потрепанный жизнью кот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сидит на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шерстяном коврике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",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но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все слова перемешались в случайном порядке. Без информации о позиции слов предложение теряет смысл.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 отличие от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RNN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которые обрабатывают данные последовательно,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Трансформер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обрабатывает все слова одновременно. Позиционное кодирование добавляет к каждому слову математический "адрес" — уникальную метку, которая говорит: "это первое слово", "это второе слово" и так далее.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4623137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Позиционное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кодирование в декодере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Работает так же, как в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энкодере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но для выходной последовательности. Помогает декодеру понимать, какое слово он генерирует первым, вторым и так далее.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562600" cy="622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Прямоугольник 7"/>
          <p:cNvSpPr/>
          <p:nvPr/>
        </p:nvSpPr>
        <p:spPr>
          <a:xfrm>
            <a:off x="4237399" y="914400"/>
            <a:ext cx="490660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Уровни понимания! </a:t>
            </a:r>
          </a:p>
          <a:p>
            <a:pPr algn="ctr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Аналогия:</a:t>
            </a:r>
          </a:p>
          <a:p>
            <a:pPr algn="ctr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последовательность сверток в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CV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114800" y="2286000"/>
            <a:ext cx="5029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Первый блок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может сосредоточиться на локальных грамматических отношениях: связать прилагательные с существительными, определить подлежащие и сказуемые в простых конструкциях, установить ближайшие зависимости. 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Второй блок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, получив эти базовые отношения, может начать работать с более сложными структурами: разрешать местоимения, связывать части сложноподчинённых предложений.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Третий и последующие блоки продолжают этот процесс углубления.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Они могут начать работать с семантическими отношениями, логическими связями, тематическими ролями слов в более широком контексте. 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Каждый блок имеет доступ к всё более обогащённым представлениям предыдущих блоков и может строить на их основе ещё более сложные паттерны понимания.</a:t>
            </a:r>
            <a:endParaRPr lang="ru-RU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2743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Decoder Block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742950"/>
            <a:ext cx="8768274" cy="603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2531" y="1981200"/>
            <a:ext cx="3271469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752" y="152400"/>
            <a:ext cx="9022248" cy="641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377" y="304800"/>
            <a:ext cx="8904623" cy="616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70"/>
          <p:cNvSpPr txBox="1">
            <a:spLocks noGrp="1"/>
          </p:cNvSpPr>
          <p:nvPr>
            <p:ph type="title"/>
          </p:nvPr>
        </p:nvSpPr>
        <p:spPr>
          <a:xfrm>
            <a:off x="311700" y="4402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 pitchFamily="18" charset="0"/>
                <a:cs typeface="Times New Roman" pitchFamily="18" charset="0"/>
              </a:rPr>
              <a:t>Masked Self-Attention</a:t>
            </a:r>
            <a:endParaRPr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98" name="Google Shape;1698;p70"/>
          <p:cNvSpPr/>
          <p:nvPr/>
        </p:nvSpPr>
        <p:spPr>
          <a:xfrm>
            <a:off x="5921752" y="5264784"/>
            <a:ext cx="486000" cy="3580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99" name="Google Shape;1699;p70"/>
          <p:cNvSpPr txBox="1"/>
          <p:nvPr/>
        </p:nvSpPr>
        <p:spPr>
          <a:xfrm>
            <a:off x="5921713" y="5132100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00" name="Google Shape;1700;p70"/>
          <p:cNvSpPr/>
          <p:nvPr/>
        </p:nvSpPr>
        <p:spPr>
          <a:xfrm>
            <a:off x="5921752" y="4300484"/>
            <a:ext cx="486000" cy="3580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01" name="Google Shape;1701;p70"/>
          <p:cNvSpPr txBox="1"/>
          <p:nvPr/>
        </p:nvSpPr>
        <p:spPr>
          <a:xfrm>
            <a:off x="5921713" y="4167800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sz="1500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02" name="Google Shape;1702;p70"/>
          <p:cNvSpPr/>
          <p:nvPr/>
        </p:nvSpPr>
        <p:spPr>
          <a:xfrm>
            <a:off x="5853200" y="4168917"/>
            <a:ext cx="714600" cy="192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03" name="Google Shape;1703;p70"/>
          <p:cNvSpPr txBox="1"/>
          <p:nvPr/>
        </p:nvSpPr>
        <p:spPr>
          <a:xfrm>
            <a:off x="1552969" y="6176193"/>
            <a:ext cx="284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&lt;BOS&gt;   Guten   </a:t>
            </a:r>
            <a:r>
              <a:rPr lang="en" sz="1400" dirty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Morgen   &lt;EOS&gt;</a:t>
            </a:r>
            <a:endParaRPr sz="1400" dirty="0">
              <a:solidFill>
                <a:srgbClr val="000000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sp>
        <p:nvSpPr>
          <p:cNvPr id="1704" name="Google Shape;1704;p70"/>
          <p:cNvSpPr txBox="1"/>
          <p:nvPr/>
        </p:nvSpPr>
        <p:spPr>
          <a:xfrm>
            <a:off x="0" y="5916051"/>
            <a:ext cx="13529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Source input</a:t>
            </a:r>
            <a:endParaRPr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pic>
        <p:nvPicPr>
          <p:cNvPr id="1705" name="Google Shape;1705;p7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629162" y="4729968"/>
            <a:ext cx="2474042" cy="1446227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Google Shape;1706;p70"/>
          <p:cNvSpPr txBox="1"/>
          <p:nvPr/>
        </p:nvSpPr>
        <p:spPr>
          <a:xfrm>
            <a:off x="0" y="4964404"/>
            <a:ext cx="169535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Source token</a:t>
            </a:r>
            <a:endParaRPr dirty="0">
              <a:solidFill>
                <a:srgbClr val="B7B7B7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embeddings</a:t>
            </a:r>
            <a:endParaRPr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sp>
        <p:nvSpPr>
          <p:cNvPr id="1707" name="Google Shape;1707;p70"/>
          <p:cNvSpPr/>
          <p:nvPr/>
        </p:nvSpPr>
        <p:spPr>
          <a:xfrm>
            <a:off x="1785687" y="4707499"/>
            <a:ext cx="2247600" cy="1019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08" name="Google Shape;1708;p70"/>
          <p:cNvSpPr/>
          <p:nvPr/>
        </p:nvSpPr>
        <p:spPr>
          <a:xfrm>
            <a:off x="1781113" y="5274000"/>
            <a:ext cx="486000" cy="3580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09" name="Google Shape;1709;p70"/>
          <p:cNvSpPr/>
          <p:nvPr/>
        </p:nvSpPr>
        <p:spPr>
          <a:xfrm>
            <a:off x="2354590" y="5274000"/>
            <a:ext cx="486000" cy="3580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10" name="Google Shape;1710;p70"/>
          <p:cNvSpPr/>
          <p:nvPr/>
        </p:nvSpPr>
        <p:spPr>
          <a:xfrm>
            <a:off x="2983390" y="5274000"/>
            <a:ext cx="486000" cy="3580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11" name="Google Shape;1711;p70"/>
          <p:cNvSpPr/>
          <p:nvPr/>
        </p:nvSpPr>
        <p:spPr>
          <a:xfrm>
            <a:off x="3612190" y="5274000"/>
            <a:ext cx="486000" cy="3580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12" name="Google Shape;1712;p70"/>
          <p:cNvSpPr txBox="1"/>
          <p:nvPr/>
        </p:nvSpPr>
        <p:spPr>
          <a:xfrm>
            <a:off x="1781400" y="5232733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b="1" i="1" baseline="300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b="1" i="1" baseline="-25000" dirty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sz="1500" b="1" i="1" baseline="-25000" dirty="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13" name="Google Shape;1713;p70"/>
          <p:cNvSpPr txBox="1"/>
          <p:nvPr/>
        </p:nvSpPr>
        <p:spPr>
          <a:xfrm>
            <a:off x="2382550" y="5232733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b="1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b="1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sz="1500" b="1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14" name="Google Shape;1714;p70"/>
          <p:cNvSpPr txBox="1"/>
          <p:nvPr/>
        </p:nvSpPr>
        <p:spPr>
          <a:xfrm>
            <a:off x="2997363" y="5232733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b="1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b="1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sz="1500" b="1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15" name="Google Shape;1715;p70"/>
          <p:cNvSpPr txBox="1"/>
          <p:nvPr/>
        </p:nvSpPr>
        <p:spPr>
          <a:xfrm>
            <a:off x="3612150" y="5232717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b="1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b="1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sz="1500" b="1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16" name="Google Shape;1716;p70"/>
          <p:cNvSpPr/>
          <p:nvPr/>
        </p:nvSpPr>
        <p:spPr>
          <a:xfrm>
            <a:off x="1785687" y="3743199"/>
            <a:ext cx="2247600" cy="1019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17" name="Google Shape;1717;p70"/>
          <p:cNvSpPr/>
          <p:nvPr/>
        </p:nvSpPr>
        <p:spPr>
          <a:xfrm>
            <a:off x="1781113" y="4309700"/>
            <a:ext cx="486000" cy="3580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18" name="Google Shape;1718;p70"/>
          <p:cNvSpPr/>
          <p:nvPr/>
        </p:nvSpPr>
        <p:spPr>
          <a:xfrm>
            <a:off x="2354590" y="4309700"/>
            <a:ext cx="486000" cy="3580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19" name="Google Shape;1719;p70"/>
          <p:cNvSpPr/>
          <p:nvPr/>
        </p:nvSpPr>
        <p:spPr>
          <a:xfrm>
            <a:off x="2983390" y="4309700"/>
            <a:ext cx="486000" cy="3580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20" name="Google Shape;1720;p70"/>
          <p:cNvSpPr/>
          <p:nvPr/>
        </p:nvSpPr>
        <p:spPr>
          <a:xfrm>
            <a:off x="3612190" y="4309700"/>
            <a:ext cx="486000" cy="3580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21" name="Google Shape;1721;p70"/>
          <p:cNvSpPr txBox="1"/>
          <p:nvPr/>
        </p:nvSpPr>
        <p:spPr>
          <a:xfrm>
            <a:off x="1781725" y="4267200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b="1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b="1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sz="1500" b="1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22" name="Google Shape;1722;p70"/>
          <p:cNvSpPr txBox="1"/>
          <p:nvPr/>
        </p:nvSpPr>
        <p:spPr>
          <a:xfrm>
            <a:off x="2382550" y="4268433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b="1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b="1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sz="1500" b="1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23" name="Google Shape;1723;p70"/>
          <p:cNvSpPr txBox="1"/>
          <p:nvPr/>
        </p:nvSpPr>
        <p:spPr>
          <a:xfrm>
            <a:off x="2997363" y="4268433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b="1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b="1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sz="1500" b="1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24" name="Google Shape;1724;p70"/>
          <p:cNvSpPr txBox="1"/>
          <p:nvPr/>
        </p:nvSpPr>
        <p:spPr>
          <a:xfrm>
            <a:off x="3612150" y="4268417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b="1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" sz="1500" b="1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sz="1500" b="1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25" name="Google Shape;1725;p70"/>
          <p:cNvSpPr txBox="1"/>
          <p:nvPr/>
        </p:nvSpPr>
        <p:spPr>
          <a:xfrm>
            <a:off x="0" y="4144933"/>
            <a:ext cx="185852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Self-attention</a:t>
            </a:r>
            <a:endParaRPr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sp>
        <p:nvSpPr>
          <p:cNvPr id="1726" name="Google Shape;1726;p70"/>
          <p:cNvSpPr txBox="1"/>
          <p:nvPr/>
        </p:nvSpPr>
        <p:spPr>
          <a:xfrm>
            <a:off x="4608756" y="6185609"/>
            <a:ext cx="284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&lt;BOS&gt;   Good   morning</a:t>
            </a:r>
            <a:r>
              <a:rPr lang="en" sz="1400" dirty="0">
                <a:solidFill>
                  <a:srgbClr val="000000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 </a:t>
            </a:r>
            <a:endParaRPr sz="1400" dirty="0">
              <a:solidFill>
                <a:srgbClr val="000000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pic>
        <p:nvPicPr>
          <p:cNvPr id="1727" name="Google Shape;1727;p7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608750" y="4739384"/>
            <a:ext cx="2474042" cy="1446227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70"/>
          <p:cNvSpPr/>
          <p:nvPr/>
        </p:nvSpPr>
        <p:spPr>
          <a:xfrm>
            <a:off x="4765274" y="4716915"/>
            <a:ext cx="2247600" cy="1019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29" name="Google Shape;1729;p70"/>
          <p:cNvSpPr/>
          <p:nvPr/>
        </p:nvSpPr>
        <p:spPr>
          <a:xfrm>
            <a:off x="4760700" y="5283416"/>
            <a:ext cx="486000" cy="3580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30" name="Google Shape;1730;p70"/>
          <p:cNvSpPr/>
          <p:nvPr/>
        </p:nvSpPr>
        <p:spPr>
          <a:xfrm>
            <a:off x="5334177" y="5283417"/>
            <a:ext cx="486000" cy="3580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31" name="Google Shape;1731;p70"/>
          <p:cNvSpPr/>
          <p:nvPr/>
        </p:nvSpPr>
        <p:spPr>
          <a:xfrm>
            <a:off x="5962977" y="5283417"/>
            <a:ext cx="486000" cy="3580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32" name="Google Shape;1732;p70"/>
          <p:cNvSpPr txBox="1"/>
          <p:nvPr/>
        </p:nvSpPr>
        <p:spPr>
          <a:xfrm>
            <a:off x="4760988" y="5242151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b="1" i="1" baseline="300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" sz="1500" b="1" i="1" baseline="-250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sz="1500" b="1" i="1" baseline="-25000" dirty="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33" name="Google Shape;1733;p70"/>
          <p:cNvSpPr txBox="1"/>
          <p:nvPr/>
        </p:nvSpPr>
        <p:spPr>
          <a:xfrm>
            <a:off x="5362138" y="5242151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b="1" i="1" baseline="300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" sz="1500" b="1" i="1" baseline="-250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sz="1500" b="1" i="1" baseline="-25000" dirty="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34" name="Google Shape;1734;p70"/>
          <p:cNvSpPr txBox="1"/>
          <p:nvPr/>
        </p:nvSpPr>
        <p:spPr>
          <a:xfrm>
            <a:off x="5976950" y="5242151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b="1" i="1" baseline="300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" sz="1500" b="1" i="1" baseline="-250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sz="1500" b="1" i="1" baseline="-25000" dirty="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35" name="Google Shape;1735;p70"/>
          <p:cNvSpPr/>
          <p:nvPr/>
        </p:nvSpPr>
        <p:spPr>
          <a:xfrm>
            <a:off x="4765274" y="3752615"/>
            <a:ext cx="2247600" cy="1019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36" name="Google Shape;1736;p70"/>
          <p:cNvSpPr/>
          <p:nvPr/>
        </p:nvSpPr>
        <p:spPr>
          <a:xfrm>
            <a:off x="4760700" y="4319116"/>
            <a:ext cx="486000" cy="3580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37" name="Google Shape;1737;p70"/>
          <p:cNvSpPr/>
          <p:nvPr/>
        </p:nvSpPr>
        <p:spPr>
          <a:xfrm>
            <a:off x="5334177" y="4319117"/>
            <a:ext cx="486000" cy="3580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38" name="Google Shape;1738;p70"/>
          <p:cNvSpPr/>
          <p:nvPr/>
        </p:nvSpPr>
        <p:spPr>
          <a:xfrm>
            <a:off x="5962977" y="4319117"/>
            <a:ext cx="486000" cy="3580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39" name="Google Shape;1739;p70"/>
          <p:cNvSpPr txBox="1"/>
          <p:nvPr/>
        </p:nvSpPr>
        <p:spPr>
          <a:xfrm>
            <a:off x="4761313" y="4276617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b="1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" sz="1500" b="1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sz="1500" b="1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0" name="Google Shape;1740;p70"/>
          <p:cNvSpPr txBox="1"/>
          <p:nvPr/>
        </p:nvSpPr>
        <p:spPr>
          <a:xfrm>
            <a:off x="5362138" y="4277851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b="1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" sz="1500" b="1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sz="1500" b="1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1" name="Google Shape;1741;p70"/>
          <p:cNvSpPr txBox="1"/>
          <p:nvPr/>
        </p:nvSpPr>
        <p:spPr>
          <a:xfrm>
            <a:off x="5976950" y="4277851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" sz="1500" b="1" i="1" baseline="30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" sz="1500" b="1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sz="1500" b="1" i="1" baseline="-250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742" name="Google Shape;1742;p70"/>
          <p:cNvCxnSpPr>
            <a:stCxn id="1739" idx="2"/>
            <a:endCxn id="1732" idx="0"/>
          </p:cNvCxnSpPr>
          <p:nvPr/>
        </p:nvCxnSpPr>
        <p:spPr>
          <a:xfrm flipH="1">
            <a:off x="5003688" y="4692085"/>
            <a:ext cx="325" cy="5500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3" name="Google Shape;1743;p70"/>
          <p:cNvCxnSpPr>
            <a:stCxn id="1739" idx="2"/>
            <a:endCxn id="1739" idx="2"/>
          </p:cNvCxnSpPr>
          <p:nvPr/>
        </p:nvCxnSpPr>
        <p:spPr>
          <a:xfrm>
            <a:off x="5004013" y="469208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4" name="Google Shape;1744;p70"/>
          <p:cNvCxnSpPr>
            <a:stCxn id="1740" idx="2"/>
            <a:endCxn id="1732" idx="0"/>
          </p:cNvCxnSpPr>
          <p:nvPr/>
        </p:nvCxnSpPr>
        <p:spPr>
          <a:xfrm flipH="1">
            <a:off x="5003688" y="4693319"/>
            <a:ext cx="601150" cy="5488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5" name="Google Shape;1745;p70"/>
          <p:cNvCxnSpPr>
            <a:stCxn id="1740" idx="2"/>
            <a:endCxn id="1733" idx="0"/>
          </p:cNvCxnSpPr>
          <p:nvPr/>
        </p:nvCxnSpPr>
        <p:spPr>
          <a:xfrm>
            <a:off x="5604838" y="4693319"/>
            <a:ext cx="0" cy="5488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6" name="Google Shape;1746;p70"/>
          <p:cNvCxnSpPr>
            <a:stCxn id="1741" idx="2"/>
            <a:endCxn id="1732" idx="0"/>
          </p:cNvCxnSpPr>
          <p:nvPr/>
        </p:nvCxnSpPr>
        <p:spPr>
          <a:xfrm flipH="1">
            <a:off x="5003688" y="4693319"/>
            <a:ext cx="1215962" cy="5488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7" name="Google Shape;1747;p70"/>
          <p:cNvCxnSpPr>
            <a:stCxn id="1741" idx="2"/>
            <a:endCxn id="1733" idx="0"/>
          </p:cNvCxnSpPr>
          <p:nvPr/>
        </p:nvCxnSpPr>
        <p:spPr>
          <a:xfrm flipH="1">
            <a:off x="5604838" y="4693319"/>
            <a:ext cx="614812" cy="5488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8" name="Google Shape;1748;p70"/>
          <p:cNvCxnSpPr>
            <a:stCxn id="1741" idx="2"/>
            <a:endCxn id="1734" idx="0"/>
          </p:cNvCxnSpPr>
          <p:nvPr/>
        </p:nvCxnSpPr>
        <p:spPr>
          <a:xfrm>
            <a:off x="6219650" y="4693319"/>
            <a:ext cx="0" cy="5488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9" name="Google Shape;1749;p70"/>
          <p:cNvSpPr/>
          <p:nvPr/>
        </p:nvSpPr>
        <p:spPr>
          <a:xfrm>
            <a:off x="6682525" y="5556984"/>
            <a:ext cx="189900" cy="763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750" name="Google Shape;1750;p70"/>
          <p:cNvCxnSpPr>
            <a:stCxn id="1721" idx="2"/>
            <a:endCxn id="1712" idx="0"/>
          </p:cNvCxnSpPr>
          <p:nvPr/>
        </p:nvCxnSpPr>
        <p:spPr>
          <a:xfrm flipH="1">
            <a:off x="2024100" y="4682668"/>
            <a:ext cx="325" cy="5500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1" name="Google Shape;1751;p70"/>
          <p:cNvCxnSpPr>
            <a:stCxn id="1721" idx="2"/>
            <a:endCxn id="1713" idx="0"/>
          </p:cNvCxnSpPr>
          <p:nvPr/>
        </p:nvCxnSpPr>
        <p:spPr>
          <a:xfrm>
            <a:off x="2024425" y="4682668"/>
            <a:ext cx="600825" cy="5500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2" name="Google Shape;1752;p70"/>
          <p:cNvCxnSpPr>
            <a:stCxn id="1721" idx="2"/>
            <a:endCxn id="1714" idx="0"/>
          </p:cNvCxnSpPr>
          <p:nvPr/>
        </p:nvCxnSpPr>
        <p:spPr>
          <a:xfrm>
            <a:off x="2024425" y="4682668"/>
            <a:ext cx="1215638" cy="5500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3" name="Google Shape;1753;p70"/>
          <p:cNvCxnSpPr>
            <a:stCxn id="1721" idx="2"/>
            <a:endCxn id="1715" idx="0"/>
          </p:cNvCxnSpPr>
          <p:nvPr/>
        </p:nvCxnSpPr>
        <p:spPr>
          <a:xfrm>
            <a:off x="2024425" y="4682668"/>
            <a:ext cx="1830425" cy="5500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4" name="Google Shape;1754;p70"/>
          <p:cNvCxnSpPr>
            <a:stCxn id="1722" idx="2"/>
            <a:endCxn id="1712" idx="0"/>
          </p:cNvCxnSpPr>
          <p:nvPr/>
        </p:nvCxnSpPr>
        <p:spPr>
          <a:xfrm flipH="1">
            <a:off x="2024100" y="4683901"/>
            <a:ext cx="601150" cy="5488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5" name="Google Shape;1755;p70"/>
          <p:cNvCxnSpPr>
            <a:stCxn id="1722" idx="2"/>
            <a:endCxn id="1713" idx="0"/>
          </p:cNvCxnSpPr>
          <p:nvPr/>
        </p:nvCxnSpPr>
        <p:spPr>
          <a:xfrm>
            <a:off x="2625250" y="4683901"/>
            <a:ext cx="0" cy="5488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6" name="Google Shape;1756;p70"/>
          <p:cNvCxnSpPr>
            <a:stCxn id="1722" idx="2"/>
            <a:endCxn id="1714" idx="0"/>
          </p:cNvCxnSpPr>
          <p:nvPr/>
        </p:nvCxnSpPr>
        <p:spPr>
          <a:xfrm>
            <a:off x="2625250" y="4683901"/>
            <a:ext cx="614813" cy="5488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7" name="Google Shape;1757;p70"/>
          <p:cNvCxnSpPr>
            <a:stCxn id="1722" idx="2"/>
            <a:endCxn id="1715" idx="0"/>
          </p:cNvCxnSpPr>
          <p:nvPr/>
        </p:nvCxnSpPr>
        <p:spPr>
          <a:xfrm>
            <a:off x="2625250" y="4683901"/>
            <a:ext cx="1229600" cy="54881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8" name="Google Shape;1758;p70"/>
          <p:cNvCxnSpPr>
            <a:stCxn id="1723" idx="2"/>
            <a:endCxn id="1712" idx="0"/>
          </p:cNvCxnSpPr>
          <p:nvPr/>
        </p:nvCxnSpPr>
        <p:spPr>
          <a:xfrm flipH="1">
            <a:off x="2024100" y="4683901"/>
            <a:ext cx="1215963" cy="5488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9" name="Google Shape;1759;p70"/>
          <p:cNvCxnSpPr>
            <a:stCxn id="1723" idx="2"/>
            <a:endCxn id="1713" idx="0"/>
          </p:cNvCxnSpPr>
          <p:nvPr/>
        </p:nvCxnSpPr>
        <p:spPr>
          <a:xfrm flipH="1">
            <a:off x="2625250" y="4683901"/>
            <a:ext cx="614813" cy="5488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0" name="Google Shape;1760;p70"/>
          <p:cNvCxnSpPr>
            <a:stCxn id="1723" idx="2"/>
            <a:endCxn id="1714" idx="0"/>
          </p:cNvCxnSpPr>
          <p:nvPr/>
        </p:nvCxnSpPr>
        <p:spPr>
          <a:xfrm>
            <a:off x="3240063" y="4683901"/>
            <a:ext cx="0" cy="5488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1" name="Google Shape;1761;p70"/>
          <p:cNvCxnSpPr>
            <a:stCxn id="1723" idx="2"/>
            <a:endCxn id="1715" idx="0"/>
          </p:cNvCxnSpPr>
          <p:nvPr/>
        </p:nvCxnSpPr>
        <p:spPr>
          <a:xfrm>
            <a:off x="3240063" y="4683901"/>
            <a:ext cx="614787" cy="54881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2" name="Google Shape;1762;p70"/>
          <p:cNvCxnSpPr>
            <a:stCxn id="1724" idx="2"/>
            <a:endCxn id="1712" idx="0"/>
          </p:cNvCxnSpPr>
          <p:nvPr/>
        </p:nvCxnSpPr>
        <p:spPr>
          <a:xfrm flipH="1">
            <a:off x="2024100" y="4683885"/>
            <a:ext cx="1830750" cy="5488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3" name="Google Shape;1763;p70"/>
          <p:cNvCxnSpPr>
            <a:stCxn id="1724" idx="2"/>
            <a:endCxn id="1713" idx="0"/>
          </p:cNvCxnSpPr>
          <p:nvPr/>
        </p:nvCxnSpPr>
        <p:spPr>
          <a:xfrm flipH="1">
            <a:off x="2625250" y="4683885"/>
            <a:ext cx="1229600" cy="5488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4" name="Google Shape;1764;p70"/>
          <p:cNvCxnSpPr>
            <a:stCxn id="1724" idx="2"/>
            <a:endCxn id="1714" idx="0"/>
          </p:cNvCxnSpPr>
          <p:nvPr/>
        </p:nvCxnSpPr>
        <p:spPr>
          <a:xfrm flipH="1">
            <a:off x="3240063" y="4683885"/>
            <a:ext cx="614787" cy="5488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5" name="Google Shape;1765;p70"/>
          <p:cNvCxnSpPr>
            <a:stCxn id="1724" idx="2"/>
            <a:endCxn id="1715" idx="0"/>
          </p:cNvCxnSpPr>
          <p:nvPr/>
        </p:nvCxnSpPr>
        <p:spPr>
          <a:xfrm>
            <a:off x="3854850" y="4683885"/>
            <a:ext cx="0" cy="5488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6" name="Google Shape;1766;p70"/>
          <p:cNvSpPr txBox="1"/>
          <p:nvPr/>
        </p:nvSpPr>
        <p:spPr>
          <a:xfrm>
            <a:off x="2255700" y="3657600"/>
            <a:ext cx="1404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Times New Roman" pitchFamily="18" charset="0"/>
                <a:cs typeface="Times New Roman" pitchFamily="18" charset="0"/>
              </a:rPr>
              <a:t>Encoder</a:t>
            </a:r>
            <a:endParaRPr sz="2400" b="1">
              <a:solidFill>
                <a:schemeClr val="dk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67" name="Google Shape;1767;p70"/>
          <p:cNvSpPr txBox="1"/>
          <p:nvPr/>
        </p:nvSpPr>
        <p:spPr>
          <a:xfrm>
            <a:off x="4953000" y="3657600"/>
            <a:ext cx="1404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Times New Roman" pitchFamily="18" charset="0"/>
                <a:cs typeface="Times New Roman" pitchFamily="18" charset="0"/>
              </a:rPr>
              <a:t>Decoder</a:t>
            </a:r>
            <a:endParaRPr sz="2400" b="1">
              <a:solidFill>
                <a:schemeClr val="dk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68" name="Google Shape;1768;p70"/>
          <p:cNvSpPr txBox="1"/>
          <p:nvPr/>
        </p:nvSpPr>
        <p:spPr>
          <a:xfrm>
            <a:off x="5486400" y="1447800"/>
            <a:ext cx="32055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Во время обучения эмбеддинги  </a:t>
            </a:r>
            <a:r>
              <a:rPr lang="en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x</a:t>
            </a:r>
            <a:r>
              <a:rPr lang="en-US" sz="2000" b="1" baseline="30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d</a:t>
            </a:r>
            <a:r>
              <a:rPr lang="en" sz="2000" b="1" baseline="-25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i </a:t>
            </a:r>
            <a:r>
              <a:rPr lang="en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 </a:t>
            </a:r>
            <a:r>
              <a:rPr lang="en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не могут брать информацию из “будущих” </a:t>
            </a:r>
            <a:r>
              <a:rPr lang="en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токенов</a:t>
            </a:r>
            <a:r>
              <a:rPr lang="ru-RU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! Иначе </a:t>
            </a:r>
            <a:r>
              <a:rPr lang="ru-RU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ea typeface="Old Standard TT"/>
                <a:cs typeface="Times New Roman" pitchFamily="18" charset="0"/>
                <a:sym typeface="Symbol"/>
              </a:rPr>
              <a:t> переобучение</a:t>
            </a:r>
            <a:endParaRPr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</p:txBody>
      </p:sp>
      <p:sp>
        <p:nvSpPr>
          <p:cNvPr id="1769" name="Google Shape;1769;p70"/>
          <p:cNvSpPr txBox="1"/>
          <p:nvPr/>
        </p:nvSpPr>
        <p:spPr>
          <a:xfrm>
            <a:off x="7467600" y="6248400"/>
            <a:ext cx="132265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Target input</a:t>
            </a:r>
            <a:endParaRPr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sp>
        <p:nvSpPr>
          <p:cNvPr id="1770" name="Google Shape;1770;p70"/>
          <p:cNvSpPr txBox="1"/>
          <p:nvPr/>
        </p:nvSpPr>
        <p:spPr>
          <a:xfrm>
            <a:off x="6678350" y="5017437"/>
            <a:ext cx="177985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Target token</a:t>
            </a:r>
            <a:endParaRPr dirty="0">
              <a:solidFill>
                <a:srgbClr val="B7B7B7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embeddings</a:t>
            </a:r>
            <a:endParaRPr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cxnSp>
        <p:nvCxnSpPr>
          <p:cNvPr id="1772" name="Google Shape;1772;p70"/>
          <p:cNvCxnSpPr>
            <a:stCxn id="1739" idx="2"/>
            <a:endCxn id="1733" idx="0"/>
          </p:cNvCxnSpPr>
          <p:nvPr/>
        </p:nvCxnSpPr>
        <p:spPr>
          <a:xfrm>
            <a:off x="5004013" y="4692085"/>
            <a:ext cx="600825" cy="550066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3" name="Google Shape;1773;p70"/>
          <p:cNvCxnSpPr>
            <a:stCxn id="1739" idx="2"/>
            <a:endCxn id="1734" idx="0"/>
          </p:cNvCxnSpPr>
          <p:nvPr/>
        </p:nvCxnSpPr>
        <p:spPr>
          <a:xfrm>
            <a:off x="5004013" y="4692085"/>
            <a:ext cx="1215637" cy="550066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4" name="Google Shape;1774;p70"/>
          <p:cNvCxnSpPr>
            <a:stCxn id="1740" idx="2"/>
            <a:endCxn id="1734" idx="0"/>
          </p:cNvCxnSpPr>
          <p:nvPr/>
        </p:nvCxnSpPr>
        <p:spPr>
          <a:xfrm>
            <a:off x="5604838" y="4693319"/>
            <a:ext cx="614812" cy="548832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1852;p71"/>
          <p:cNvSpPr txBox="1"/>
          <p:nvPr/>
        </p:nvSpPr>
        <p:spPr>
          <a:xfrm>
            <a:off x="6705600" y="4191000"/>
            <a:ext cx="22098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Masked</a:t>
            </a:r>
            <a:endParaRPr b="1"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B7B7B7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Self-attention</a:t>
            </a:r>
            <a:endParaRPr b="1" dirty="0">
              <a:solidFill>
                <a:srgbClr val="B7B7B7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0"/>
            <a:ext cx="3962400" cy="590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67" name="Google Shape;1867;p73"/>
          <p:cNvSpPr/>
          <p:nvPr/>
        </p:nvSpPr>
        <p:spPr>
          <a:xfrm>
            <a:off x="258775" y="4635016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73"/>
          <p:cNvSpPr/>
          <p:nvPr/>
        </p:nvSpPr>
        <p:spPr>
          <a:xfrm>
            <a:off x="832252" y="4635017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73"/>
          <p:cNvSpPr/>
          <p:nvPr/>
        </p:nvSpPr>
        <p:spPr>
          <a:xfrm>
            <a:off x="1461052" y="4635017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73"/>
          <p:cNvSpPr/>
          <p:nvPr/>
        </p:nvSpPr>
        <p:spPr>
          <a:xfrm>
            <a:off x="2089852" y="4635017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73"/>
          <p:cNvSpPr txBox="1"/>
          <p:nvPr/>
        </p:nvSpPr>
        <p:spPr>
          <a:xfrm>
            <a:off x="259063" y="4536932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872" name="Google Shape;1872;p73"/>
          <p:cNvSpPr txBox="1"/>
          <p:nvPr/>
        </p:nvSpPr>
        <p:spPr>
          <a:xfrm>
            <a:off x="860213" y="4536932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2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873" name="Google Shape;1873;p73"/>
          <p:cNvSpPr txBox="1"/>
          <p:nvPr/>
        </p:nvSpPr>
        <p:spPr>
          <a:xfrm>
            <a:off x="1475025" y="4536932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3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874" name="Google Shape;1874;p73"/>
          <p:cNvSpPr txBox="1"/>
          <p:nvPr/>
        </p:nvSpPr>
        <p:spPr>
          <a:xfrm>
            <a:off x="2089813" y="4536914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4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875" name="Google Shape;1875;p73"/>
          <p:cNvSpPr txBox="1"/>
          <p:nvPr/>
        </p:nvSpPr>
        <p:spPr>
          <a:xfrm>
            <a:off x="212725" y="5955200"/>
            <a:ext cx="25962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Финальные выходы энкодера</a:t>
            </a:r>
            <a:endParaRPr>
              <a:solidFill>
                <a:schemeClr val="dk2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</p:txBody>
      </p:sp>
      <p:sp>
        <p:nvSpPr>
          <p:cNvPr id="1876" name="Google Shape;1876;p73"/>
          <p:cNvSpPr/>
          <p:nvPr/>
        </p:nvSpPr>
        <p:spPr>
          <a:xfrm>
            <a:off x="2808925" y="4551333"/>
            <a:ext cx="324000" cy="66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73"/>
          <p:cNvSpPr/>
          <p:nvPr/>
        </p:nvSpPr>
        <p:spPr>
          <a:xfrm>
            <a:off x="5391475" y="4978833"/>
            <a:ext cx="264600" cy="64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73"/>
          <p:cNvSpPr txBox="1">
            <a:spLocks noGrp="1"/>
          </p:cNvSpPr>
          <p:nvPr>
            <p:ph type="title"/>
          </p:nvPr>
        </p:nvSpPr>
        <p:spPr>
          <a:xfrm>
            <a:off x="0" y="0"/>
            <a:ext cx="2819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itchFamily="18" charset="0"/>
                <a:cs typeface="Times New Roman" pitchFamily="18" charset="0"/>
              </a:rPr>
              <a:t>Cross-Attention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79" name="Google Shape;1879;p73"/>
          <p:cNvSpPr txBox="1"/>
          <p:nvPr/>
        </p:nvSpPr>
        <p:spPr>
          <a:xfrm>
            <a:off x="3476650" y="5965600"/>
            <a:ext cx="2055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Выходы слоя декодера</a:t>
            </a:r>
            <a:endParaRPr>
              <a:solidFill>
                <a:schemeClr val="dk2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</p:txBody>
      </p:sp>
      <p:sp>
        <p:nvSpPr>
          <p:cNvPr id="1880" name="Google Shape;1880;p73"/>
          <p:cNvSpPr/>
          <p:nvPr/>
        </p:nvSpPr>
        <p:spPr>
          <a:xfrm>
            <a:off x="3411375" y="4635616"/>
            <a:ext cx="486000" cy="358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73"/>
          <p:cNvSpPr/>
          <p:nvPr/>
        </p:nvSpPr>
        <p:spPr>
          <a:xfrm>
            <a:off x="3984852" y="4635617"/>
            <a:ext cx="486000" cy="358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73"/>
          <p:cNvSpPr/>
          <p:nvPr/>
        </p:nvSpPr>
        <p:spPr>
          <a:xfrm>
            <a:off x="4613652" y="4635617"/>
            <a:ext cx="486000" cy="358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73"/>
          <p:cNvSpPr txBox="1"/>
          <p:nvPr/>
        </p:nvSpPr>
        <p:spPr>
          <a:xfrm>
            <a:off x="3411988" y="4536298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d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884" name="Google Shape;1884;p73"/>
          <p:cNvSpPr txBox="1"/>
          <p:nvPr/>
        </p:nvSpPr>
        <p:spPr>
          <a:xfrm>
            <a:off x="4012813" y="4537532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d</a:t>
            </a:r>
            <a:r>
              <a:rPr lang="en" sz="1500" i="1" baseline="-25000">
                <a:solidFill>
                  <a:srgbClr val="595959"/>
                </a:solidFill>
              </a:rPr>
              <a:t>2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885" name="Google Shape;1885;p73"/>
          <p:cNvSpPr txBox="1"/>
          <p:nvPr/>
        </p:nvSpPr>
        <p:spPr>
          <a:xfrm>
            <a:off x="4627625" y="4537532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d</a:t>
            </a:r>
            <a:r>
              <a:rPr lang="en" sz="1500" i="1" baseline="-25000">
                <a:solidFill>
                  <a:srgbClr val="595959"/>
                </a:solidFill>
              </a:rPr>
              <a:t>3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886" name="Google Shape;1886;p73"/>
          <p:cNvSpPr txBox="1"/>
          <p:nvPr/>
        </p:nvSpPr>
        <p:spPr>
          <a:xfrm>
            <a:off x="0" y="762000"/>
            <a:ext cx="6096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Каждый эмбеддинг декодера соберет информацию из эмбеддингов энкодера</a:t>
            </a:r>
            <a:endParaRPr sz="2400" dirty="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</p:txBody>
      </p:sp>
      <p:pic>
        <p:nvPicPr>
          <p:cNvPr id="1887" name="Google Shape;1887;p73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318550" y="5114667"/>
            <a:ext cx="2224634" cy="5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73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3476650" y="5114667"/>
            <a:ext cx="2224634" cy="5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9" name="Google Shape;1889;p73"/>
          <p:cNvSpPr/>
          <p:nvPr/>
        </p:nvSpPr>
        <p:spPr>
          <a:xfrm>
            <a:off x="5303250" y="4896500"/>
            <a:ext cx="398100" cy="66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Прямоугольник 25"/>
          <p:cNvSpPr/>
          <p:nvPr/>
        </p:nvSpPr>
        <p:spPr>
          <a:xfrm>
            <a:off x="0" y="2057400"/>
            <a:ext cx="5105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Это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мост между пониманием (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энкодер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) и генерацией (декодер). 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Когда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декодер генерирует каждое новое слово перевода, он "смотрит" на всю обработанную информацию от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энкодера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и решает, на какие части входного текста обратить внимание.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74"/>
          <p:cNvSpPr/>
          <p:nvPr/>
        </p:nvSpPr>
        <p:spPr>
          <a:xfrm>
            <a:off x="258775" y="4635016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74"/>
          <p:cNvSpPr/>
          <p:nvPr/>
        </p:nvSpPr>
        <p:spPr>
          <a:xfrm>
            <a:off x="832252" y="4635017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p74"/>
          <p:cNvSpPr/>
          <p:nvPr/>
        </p:nvSpPr>
        <p:spPr>
          <a:xfrm>
            <a:off x="1461052" y="4635017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74"/>
          <p:cNvSpPr/>
          <p:nvPr/>
        </p:nvSpPr>
        <p:spPr>
          <a:xfrm>
            <a:off x="2089852" y="4635017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74"/>
          <p:cNvSpPr txBox="1"/>
          <p:nvPr/>
        </p:nvSpPr>
        <p:spPr>
          <a:xfrm>
            <a:off x="259063" y="4572018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899" name="Google Shape;1899;p74"/>
          <p:cNvSpPr txBox="1"/>
          <p:nvPr/>
        </p:nvSpPr>
        <p:spPr>
          <a:xfrm>
            <a:off x="860213" y="4572018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2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900" name="Google Shape;1900;p74"/>
          <p:cNvSpPr txBox="1"/>
          <p:nvPr/>
        </p:nvSpPr>
        <p:spPr>
          <a:xfrm>
            <a:off x="1475025" y="4572018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3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901" name="Google Shape;1901;p74"/>
          <p:cNvSpPr txBox="1"/>
          <p:nvPr/>
        </p:nvSpPr>
        <p:spPr>
          <a:xfrm>
            <a:off x="2089813" y="4572000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4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902" name="Google Shape;1902;p74"/>
          <p:cNvSpPr txBox="1"/>
          <p:nvPr/>
        </p:nvSpPr>
        <p:spPr>
          <a:xfrm>
            <a:off x="212725" y="5955200"/>
            <a:ext cx="25962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Финальные выходы энкодера</a:t>
            </a:r>
            <a:endParaRPr sz="13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03" name="Google Shape;1903;p74"/>
          <p:cNvSpPr/>
          <p:nvPr/>
        </p:nvSpPr>
        <p:spPr>
          <a:xfrm>
            <a:off x="2808925" y="4551333"/>
            <a:ext cx="324000" cy="66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74"/>
          <p:cNvSpPr/>
          <p:nvPr/>
        </p:nvSpPr>
        <p:spPr>
          <a:xfrm>
            <a:off x="5391475" y="4978833"/>
            <a:ext cx="264600" cy="64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74"/>
          <p:cNvSpPr txBox="1"/>
          <p:nvPr/>
        </p:nvSpPr>
        <p:spPr>
          <a:xfrm>
            <a:off x="3476650" y="5965600"/>
            <a:ext cx="2055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Выходы слоя декодера</a:t>
            </a:r>
            <a:endParaRPr sz="1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06" name="Google Shape;1906;p74"/>
          <p:cNvSpPr/>
          <p:nvPr/>
        </p:nvSpPr>
        <p:spPr>
          <a:xfrm>
            <a:off x="3411375" y="4635616"/>
            <a:ext cx="486000" cy="358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74"/>
          <p:cNvSpPr/>
          <p:nvPr/>
        </p:nvSpPr>
        <p:spPr>
          <a:xfrm>
            <a:off x="3984852" y="4635617"/>
            <a:ext cx="486000" cy="358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p74"/>
          <p:cNvSpPr/>
          <p:nvPr/>
        </p:nvSpPr>
        <p:spPr>
          <a:xfrm>
            <a:off x="4613652" y="4635617"/>
            <a:ext cx="486000" cy="358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74"/>
          <p:cNvSpPr txBox="1"/>
          <p:nvPr/>
        </p:nvSpPr>
        <p:spPr>
          <a:xfrm>
            <a:off x="3411988" y="4572000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595959"/>
                </a:solidFill>
              </a:rPr>
              <a:t>x</a:t>
            </a:r>
            <a:r>
              <a:rPr lang="en" sz="1500" i="1" baseline="30000" dirty="0">
                <a:solidFill>
                  <a:srgbClr val="595959"/>
                </a:solidFill>
              </a:rPr>
              <a:t>d</a:t>
            </a:r>
            <a:r>
              <a:rPr lang="en" sz="1500" i="1" baseline="-25000" dirty="0">
                <a:solidFill>
                  <a:srgbClr val="595959"/>
                </a:solidFill>
              </a:rPr>
              <a:t>1</a:t>
            </a:r>
            <a:endParaRPr sz="1500" i="1" baseline="-25000" dirty="0">
              <a:solidFill>
                <a:srgbClr val="595959"/>
              </a:solidFill>
            </a:endParaRPr>
          </a:p>
        </p:txBody>
      </p:sp>
      <p:sp>
        <p:nvSpPr>
          <p:cNvPr id="1910" name="Google Shape;1910;p74"/>
          <p:cNvSpPr txBox="1"/>
          <p:nvPr/>
        </p:nvSpPr>
        <p:spPr>
          <a:xfrm>
            <a:off x="4012813" y="4572618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d</a:t>
            </a:r>
            <a:r>
              <a:rPr lang="en" sz="1500" i="1" baseline="-25000">
                <a:solidFill>
                  <a:srgbClr val="595959"/>
                </a:solidFill>
              </a:rPr>
              <a:t>2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911" name="Google Shape;1911;p74"/>
          <p:cNvSpPr txBox="1"/>
          <p:nvPr/>
        </p:nvSpPr>
        <p:spPr>
          <a:xfrm>
            <a:off x="4627625" y="4572618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595959"/>
                </a:solidFill>
              </a:rPr>
              <a:t>x</a:t>
            </a:r>
            <a:r>
              <a:rPr lang="en" sz="1500" i="1" baseline="30000" dirty="0">
                <a:solidFill>
                  <a:srgbClr val="595959"/>
                </a:solidFill>
              </a:rPr>
              <a:t>d</a:t>
            </a:r>
            <a:r>
              <a:rPr lang="en" sz="1500" i="1" baseline="-25000" dirty="0">
                <a:solidFill>
                  <a:srgbClr val="595959"/>
                </a:solidFill>
              </a:rPr>
              <a:t>3</a:t>
            </a:r>
            <a:endParaRPr sz="1500" i="1" baseline="-25000" dirty="0">
              <a:solidFill>
                <a:srgbClr val="595959"/>
              </a:solidFill>
            </a:endParaRPr>
          </a:p>
        </p:txBody>
      </p:sp>
      <p:pic>
        <p:nvPicPr>
          <p:cNvPr id="1912" name="Google Shape;1912;p74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318550" y="5114667"/>
            <a:ext cx="2224634" cy="5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74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3476650" y="5114667"/>
            <a:ext cx="2224634" cy="5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p74"/>
          <p:cNvSpPr/>
          <p:nvPr/>
        </p:nvSpPr>
        <p:spPr>
          <a:xfrm>
            <a:off x="5303250" y="4896500"/>
            <a:ext cx="398100" cy="66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74"/>
          <p:cNvSpPr/>
          <p:nvPr/>
        </p:nvSpPr>
        <p:spPr>
          <a:xfrm>
            <a:off x="947756" y="3682888"/>
            <a:ext cx="324000" cy="472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74"/>
          <p:cNvSpPr/>
          <p:nvPr/>
        </p:nvSpPr>
        <p:spPr>
          <a:xfrm>
            <a:off x="1518062" y="3682888"/>
            <a:ext cx="324000" cy="472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74"/>
          <p:cNvSpPr/>
          <p:nvPr/>
        </p:nvSpPr>
        <p:spPr>
          <a:xfrm>
            <a:off x="2088371" y="3682888"/>
            <a:ext cx="324000" cy="472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74"/>
          <p:cNvSpPr txBox="1"/>
          <p:nvPr/>
        </p:nvSpPr>
        <p:spPr>
          <a:xfrm>
            <a:off x="877970" y="3657609"/>
            <a:ext cx="603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595959"/>
                </a:solidFill>
              </a:rPr>
              <a:t>w</a:t>
            </a:r>
            <a:r>
              <a:rPr lang="en" sz="1200" i="1" baseline="-25000">
                <a:solidFill>
                  <a:srgbClr val="595959"/>
                </a:solidFill>
              </a:rPr>
              <a:t>12</a:t>
            </a:r>
            <a:endParaRPr sz="1200" i="1" baseline="-25000">
              <a:solidFill>
                <a:srgbClr val="595959"/>
              </a:solidFill>
            </a:endParaRPr>
          </a:p>
        </p:txBody>
      </p:sp>
      <p:sp>
        <p:nvSpPr>
          <p:cNvPr id="1919" name="Google Shape;1919;p74"/>
          <p:cNvSpPr txBox="1"/>
          <p:nvPr/>
        </p:nvSpPr>
        <p:spPr>
          <a:xfrm>
            <a:off x="1480979" y="3657610"/>
            <a:ext cx="603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595959"/>
                </a:solidFill>
              </a:rPr>
              <a:t>w</a:t>
            </a:r>
            <a:r>
              <a:rPr lang="en" sz="1200" i="1" baseline="-25000">
                <a:solidFill>
                  <a:srgbClr val="595959"/>
                </a:solidFill>
              </a:rPr>
              <a:t>13</a:t>
            </a:r>
            <a:endParaRPr sz="1200" i="1" baseline="-25000">
              <a:solidFill>
                <a:srgbClr val="595959"/>
              </a:solidFill>
            </a:endParaRPr>
          </a:p>
        </p:txBody>
      </p:sp>
      <p:sp>
        <p:nvSpPr>
          <p:cNvPr id="1920" name="Google Shape;1920;p74"/>
          <p:cNvSpPr txBox="1"/>
          <p:nvPr/>
        </p:nvSpPr>
        <p:spPr>
          <a:xfrm>
            <a:off x="2055659" y="3657600"/>
            <a:ext cx="603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595959"/>
                </a:solidFill>
              </a:rPr>
              <a:t>w</a:t>
            </a:r>
            <a:r>
              <a:rPr lang="en" sz="1200" i="1" baseline="-25000">
                <a:solidFill>
                  <a:srgbClr val="595959"/>
                </a:solidFill>
              </a:rPr>
              <a:t>14</a:t>
            </a:r>
            <a:endParaRPr sz="1200" i="1" baseline="-25000">
              <a:solidFill>
                <a:srgbClr val="595959"/>
              </a:solidFill>
            </a:endParaRPr>
          </a:p>
        </p:txBody>
      </p:sp>
      <p:sp>
        <p:nvSpPr>
          <p:cNvPr id="1921" name="Google Shape;1921;p74"/>
          <p:cNvSpPr/>
          <p:nvPr/>
        </p:nvSpPr>
        <p:spPr>
          <a:xfrm>
            <a:off x="363290" y="3728861"/>
            <a:ext cx="324000" cy="472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74"/>
          <p:cNvSpPr txBox="1"/>
          <p:nvPr/>
        </p:nvSpPr>
        <p:spPr>
          <a:xfrm>
            <a:off x="363300" y="3696500"/>
            <a:ext cx="5838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rgbClr val="595959"/>
                </a:solidFill>
              </a:rPr>
              <a:t>w</a:t>
            </a:r>
            <a:r>
              <a:rPr lang="en" sz="1200" i="1" baseline="-25000" dirty="0">
                <a:solidFill>
                  <a:srgbClr val="595959"/>
                </a:solidFill>
              </a:rPr>
              <a:t>11</a:t>
            </a:r>
            <a:endParaRPr sz="1200" i="1" baseline="-25000" dirty="0">
              <a:solidFill>
                <a:srgbClr val="595959"/>
              </a:solidFill>
            </a:endParaRPr>
          </a:p>
        </p:txBody>
      </p:sp>
      <p:cxnSp>
        <p:nvCxnSpPr>
          <p:cNvPr id="1923" name="Google Shape;1923;p74"/>
          <p:cNvCxnSpPr>
            <a:endCxn id="1921" idx="4"/>
          </p:cNvCxnSpPr>
          <p:nvPr/>
        </p:nvCxnSpPr>
        <p:spPr>
          <a:xfrm rot="10800000" flipH="1">
            <a:off x="524990" y="4200861"/>
            <a:ext cx="300" cy="39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24" name="Google Shape;1924;p74"/>
          <p:cNvCxnSpPr/>
          <p:nvPr/>
        </p:nvCxnSpPr>
        <p:spPr>
          <a:xfrm rot="10800000" flipH="1">
            <a:off x="1132838" y="4244184"/>
            <a:ext cx="300" cy="39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25" name="Google Shape;1925;p74"/>
          <p:cNvCxnSpPr/>
          <p:nvPr/>
        </p:nvCxnSpPr>
        <p:spPr>
          <a:xfrm rot="10800000" flipH="1">
            <a:off x="1679888" y="4244184"/>
            <a:ext cx="300" cy="39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26" name="Google Shape;1926;p74"/>
          <p:cNvCxnSpPr/>
          <p:nvPr/>
        </p:nvCxnSpPr>
        <p:spPr>
          <a:xfrm rot="10800000" flipH="1">
            <a:off x="2250213" y="4244184"/>
            <a:ext cx="300" cy="39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27" name="Google Shape;1927;p74"/>
          <p:cNvSpPr txBox="1"/>
          <p:nvPr/>
        </p:nvSpPr>
        <p:spPr>
          <a:xfrm>
            <a:off x="320491" y="1925167"/>
            <a:ext cx="2213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0.4     0.55     0.1    0.05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28" name="Google Shape;1928;p74"/>
          <p:cNvSpPr/>
          <p:nvPr/>
        </p:nvSpPr>
        <p:spPr>
          <a:xfrm>
            <a:off x="1056568" y="2596215"/>
            <a:ext cx="209400" cy="884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74"/>
          <p:cNvSpPr/>
          <p:nvPr/>
        </p:nvSpPr>
        <p:spPr>
          <a:xfrm>
            <a:off x="1553268" y="3160249"/>
            <a:ext cx="209400" cy="30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74"/>
          <p:cNvSpPr/>
          <p:nvPr/>
        </p:nvSpPr>
        <p:spPr>
          <a:xfrm>
            <a:off x="2145684" y="3268469"/>
            <a:ext cx="209400" cy="166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31" name="Google Shape;1931;p74"/>
          <p:cNvCxnSpPr/>
          <p:nvPr/>
        </p:nvCxnSpPr>
        <p:spPr>
          <a:xfrm>
            <a:off x="159756" y="3592041"/>
            <a:ext cx="2230800" cy="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2" name="Google Shape;1932;p74"/>
          <p:cNvSpPr/>
          <p:nvPr/>
        </p:nvSpPr>
        <p:spPr>
          <a:xfrm>
            <a:off x="387624" y="2825771"/>
            <a:ext cx="209400" cy="66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3" name="Google Shape;1933;p74"/>
          <p:cNvSpPr/>
          <p:nvPr/>
        </p:nvSpPr>
        <p:spPr>
          <a:xfrm rot="5400000">
            <a:off x="1276838" y="656883"/>
            <a:ext cx="188400" cy="2073300"/>
          </a:xfrm>
          <a:prstGeom prst="leftBrace">
            <a:avLst>
              <a:gd name="adj1" fmla="val 50000"/>
              <a:gd name="adj2" fmla="val 8389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34" name="Google Shape;1934;p74"/>
          <p:cNvCxnSpPr>
            <a:endCxn id="1920" idx="2"/>
          </p:cNvCxnSpPr>
          <p:nvPr/>
        </p:nvCxnSpPr>
        <p:spPr>
          <a:xfrm flipH="1" flipV="1">
            <a:off x="2357159" y="3996124"/>
            <a:ext cx="1320900" cy="6586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35" name="Google Shape;1935;p74"/>
          <p:cNvCxnSpPr>
            <a:endCxn id="1919" idx="2"/>
          </p:cNvCxnSpPr>
          <p:nvPr/>
        </p:nvCxnSpPr>
        <p:spPr>
          <a:xfrm flipH="1" flipV="1">
            <a:off x="1782479" y="3996134"/>
            <a:ext cx="1895400" cy="6586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36" name="Google Shape;1936;p74"/>
          <p:cNvCxnSpPr>
            <a:endCxn id="1918" idx="2"/>
          </p:cNvCxnSpPr>
          <p:nvPr/>
        </p:nvCxnSpPr>
        <p:spPr>
          <a:xfrm flipH="1" flipV="1">
            <a:off x="1179470" y="3996133"/>
            <a:ext cx="2498400" cy="6586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37" name="Google Shape;1937;p74"/>
          <p:cNvCxnSpPr>
            <a:endCxn id="1922" idx="2"/>
          </p:cNvCxnSpPr>
          <p:nvPr/>
        </p:nvCxnSpPr>
        <p:spPr>
          <a:xfrm flipH="1" flipV="1">
            <a:off x="655200" y="4035024"/>
            <a:ext cx="3022800" cy="619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8" name="Google Shape;1938;p74"/>
          <p:cNvSpPr txBox="1"/>
          <p:nvPr/>
        </p:nvSpPr>
        <p:spPr>
          <a:xfrm>
            <a:off x="3429000" y="3048000"/>
            <a:ext cx="106118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</a:rPr>
              <a:t>SoftMax</a:t>
            </a:r>
            <a:endParaRPr dirty="0">
              <a:solidFill>
                <a:srgbClr val="B7B7B7"/>
              </a:solidFill>
            </a:endParaRPr>
          </a:p>
        </p:txBody>
      </p:sp>
      <p:pic>
        <p:nvPicPr>
          <p:cNvPr id="1939" name="Google Shape;1939;p74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3306725" y="3672295"/>
            <a:ext cx="1320900" cy="495872"/>
          </a:xfrm>
          <a:prstGeom prst="rect">
            <a:avLst/>
          </a:prstGeom>
          <a:noFill/>
          <a:ln>
            <a:noFill/>
          </a:ln>
        </p:spPr>
      </p:pic>
      <p:sp>
        <p:nvSpPr>
          <p:cNvPr id="1940" name="Google Shape;1940;p74"/>
          <p:cNvSpPr/>
          <p:nvPr/>
        </p:nvSpPr>
        <p:spPr>
          <a:xfrm>
            <a:off x="461738" y="1102167"/>
            <a:ext cx="486000" cy="3580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74"/>
          <p:cNvSpPr txBox="1"/>
          <p:nvPr/>
        </p:nvSpPr>
        <p:spPr>
          <a:xfrm>
            <a:off x="462050" y="1004151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a</a:t>
            </a:r>
            <a:r>
              <a:rPr lang="en" sz="1500" i="1" baseline="30000">
                <a:solidFill>
                  <a:srgbClr val="595959"/>
                </a:solidFill>
              </a:rPr>
              <a:t>ed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pic>
        <p:nvPicPr>
          <p:cNvPr id="1942" name="Google Shape;1942;p74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422000" y="119367"/>
            <a:ext cx="1422000" cy="8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Прямоугольник 50"/>
          <p:cNvSpPr/>
          <p:nvPr/>
        </p:nvSpPr>
        <p:spPr>
          <a:xfrm>
            <a:off x="2743200" y="152400"/>
            <a:ext cx="6400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Здесь происходит магия соединения двух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языков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!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Декодер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берет свое текущее состояние (что он уже сгенерировал) и "спрашивает" у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энкодера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: "На какую часть исходного текста мне нужно обратить внимание для генерации следующего слова?"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75"/>
          <p:cNvSpPr/>
          <p:nvPr/>
        </p:nvSpPr>
        <p:spPr>
          <a:xfrm>
            <a:off x="258775" y="4635016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8" name="Google Shape;1948;p75"/>
          <p:cNvSpPr/>
          <p:nvPr/>
        </p:nvSpPr>
        <p:spPr>
          <a:xfrm>
            <a:off x="832252" y="4635017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75"/>
          <p:cNvSpPr/>
          <p:nvPr/>
        </p:nvSpPr>
        <p:spPr>
          <a:xfrm>
            <a:off x="1461052" y="4635017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75"/>
          <p:cNvSpPr/>
          <p:nvPr/>
        </p:nvSpPr>
        <p:spPr>
          <a:xfrm>
            <a:off x="2089852" y="4635017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75"/>
          <p:cNvSpPr txBox="1"/>
          <p:nvPr/>
        </p:nvSpPr>
        <p:spPr>
          <a:xfrm>
            <a:off x="259063" y="4502351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952" name="Google Shape;1952;p75"/>
          <p:cNvSpPr txBox="1"/>
          <p:nvPr/>
        </p:nvSpPr>
        <p:spPr>
          <a:xfrm>
            <a:off x="860213" y="4502351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2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953" name="Google Shape;1953;p75"/>
          <p:cNvSpPr txBox="1"/>
          <p:nvPr/>
        </p:nvSpPr>
        <p:spPr>
          <a:xfrm>
            <a:off x="1475025" y="4502351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3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954" name="Google Shape;1954;p75"/>
          <p:cNvSpPr txBox="1"/>
          <p:nvPr/>
        </p:nvSpPr>
        <p:spPr>
          <a:xfrm>
            <a:off x="2089813" y="4502333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4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955" name="Google Shape;1955;p75"/>
          <p:cNvSpPr txBox="1"/>
          <p:nvPr/>
        </p:nvSpPr>
        <p:spPr>
          <a:xfrm>
            <a:off x="212725" y="5955200"/>
            <a:ext cx="25962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Финальные выходы энкодера</a:t>
            </a:r>
            <a:endParaRPr sz="13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56" name="Google Shape;1956;p75"/>
          <p:cNvSpPr/>
          <p:nvPr/>
        </p:nvSpPr>
        <p:spPr>
          <a:xfrm>
            <a:off x="2808925" y="4551333"/>
            <a:ext cx="324000" cy="66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75"/>
          <p:cNvSpPr/>
          <p:nvPr/>
        </p:nvSpPr>
        <p:spPr>
          <a:xfrm>
            <a:off x="5391475" y="4978833"/>
            <a:ext cx="264600" cy="64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75"/>
          <p:cNvSpPr txBox="1"/>
          <p:nvPr/>
        </p:nvSpPr>
        <p:spPr>
          <a:xfrm>
            <a:off x="3476650" y="5965600"/>
            <a:ext cx="2055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Выходы слоя декодера</a:t>
            </a:r>
            <a:endParaRPr sz="1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59" name="Google Shape;1959;p75"/>
          <p:cNvSpPr/>
          <p:nvPr/>
        </p:nvSpPr>
        <p:spPr>
          <a:xfrm>
            <a:off x="3411375" y="4635616"/>
            <a:ext cx="486000" cy="358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75"/>
          <p:cNvSpPr/>
          <p:nvPr/>
        </p:nvSpPr>
        <p:spPr>
          <a:xfrm>
            <a:off x="3984852" y="4635617"/>
            <a:ext cx="486000" cy="358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75"/>
          <p:cNvSpPr/>
          <p:nvPr/>
        </p:nvSpPr>
        <p:spPr>
          <a:xfrm>
            <a:off x="4613652" y="4635617"/>
            <a:ext cx="486000" cy="358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75"/>
          <p:cNvSpPr txBox="1"/>
          <p:nvPr/>
        </p:nvSpPr>
        <p:spPr>
          <a:xfrm>
            <a:off x="3411988" y="4501717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d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963" name="Google Shape;1963;p75"/>
          <p:cNvSpPr txBox="1"/>
          <p:nvPr/>
        </p:nvSpPr>
        <p:spPr>
          <a:xfrm>
            <a:off x="4012825" y="4502996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d</a:t>
            </a:r>
            <a:r>
              <a:rPr lang="en" sz="1500" i="1" baseline="-25000">
                <a:solidFill>
                  <a:srgbClr val="595959"/>
                </a:solidFill>
              </a:rPr>
              <a:t>2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964" name="Google Shape;1964;p75"/>
          <p:cNvSpPr txBox="1"/>
          <p:nvPr/>
        </p:nvSpPr>
        <p:spPr>
          <a:xfrm>
            <a:off x="4627625" y="4502951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d</a:t>
            </a:r>
            <a:r>
              <a:rPr lang="en" sz="1500" i="1" baseline="-25000">
                <a:solidFill>
                  <a:srgbClr val="595959"/>
                </a:solidFill>
              </a:rPr>
              <a:t>3</a:t>
            </a:r>
            <a:endParaRPr sz="1500" i="1" baseline="-25000">
              <a:solidFill>
                <a:srgbClr val="595959"/>
              </a:solidFill>
            </a:endParaRPr>
          </a:p>
        </p:txBody>
      </p:sp>
      <p:pic>
        <p:nvPicPr>
          <p:cNvPr id="1965" name="Google Shape;1965;p75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318550" y="5114667"/>
            <a:ext cx="2224634" cy="5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75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3476650" y="5114667"/>
            <a:ext cx="2224634" cy="5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7" name="Google Shape;1967;p75"/>
          <p:cNvSpPr/>
          <p:nvPr/>
        </p:nvSpPr>
        <p:spPr>
          <a:xfrm>
            <a:off x="5303250" y="4896500"/>
            <a:ext cx="398100" cy="66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75"/>
          <p:cNvSpPr/>
          <p:nvPr/>
        </p:nvSpPr>
        <p:spPr>
          <a:xfrm>
            <a:off x="947756" y="3682888"/>
            <a:ext cx="324000" cy="472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75"/>
          <p:cNvSpPr/>
          <p:nvPr/>
        </p:nvSpPr>
        <p:spPr>
          <a:xfrm>
            <a:off x="1518062" y="3682888"/>
            <a:ext cx="324000" cy="472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75"/>
          <p:cNvSpPr/>
          <p:nvPr/>
        </p:nvSpPr>
        <p:spPr>
          <a:xfrm>
            <a:off x="2088371" y="3682888"/>
            <a:ext cx="324000" cy="472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75"/>
          <p:cNvSpPr txBox="1"/>
          <p:nvPr/>
        </p:nvSpPr>
        <p:spPr>
          <a:xfrm>
            <a:off x="877970" y="3593812"/>
            <a:ext cx="603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595959"/>
                </a:solidFill>
              </a:rPr>
              <a:t>w</a:t>
            </a:r>
            <a:r>
              <a:rPr lang="en" sz="1200" i="1" baseline="-25000">
                <a:solidFill>
                  <a:srgbClr val="595959"/>
                </a:solidFill>
              </a:rPr>
              <a:t>12</a:t>
            </a:r>
            <a:endParaRPr sz="1200" i="1" baseline="-25000">
              <a:solidFill>
                <a:srgbClr val="595959"/>
              </a:solidFill>
            </a:endParaRPr>
          </a:p>
        </p:txBody>
      </p:sp>
      <p:sp>
        <p:nvSpPr>
          <p:cNvPr id="1972" name="Google Shape;1972;p75"/>
          <p:cNvSpPr txBox="1"/>
          <p:nvPr/>
        </p:nvSpPr>
        <p:spPr>
          <a:xfrm>
            <a:off x="1480979" y="3593813"/>
            <a:ext cx="603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595959"/>
                </a:solidFill>
              </a:rPr>
              <a:t>w</a:t>
            </a:r>
            <a:r>
              <a:rPr lang="en" sz="1200" i="1" baseline="-25000">
                <a:solidFill>
                  <a:srgbClr val="595959"/>
                </a:solidFill>
              </a:rPr>
              <a:t>13</a:t>
            </a:r>
            <a:endParaRPr sz="1200" i="1" baseline="-25000">
              <a:solidFill>
                <a:srgbClr val="595959"/>
              </a:solidFill>
            </a:endParaRPr>
          </a:p>
        </p:txBody>
      </p:sp>
      <p:sp>
        <p:nvSpPr>
          <p:cNvPr id="1973" name="Google Shape;1973;p75"/>
          <p:cNvSpPr txBox="1"/>
          <p:nvPr/>
        </p:nvSpPr>
        <p:spPr>
          <a:xfrm>
            <a:off x="2055659" y="3593803"/>
            <a:ext cx="603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595959"/>
                </a:solidFill>
              </a:rPr>
              <a:t>w</a:t>
            </a:r>
            <a:r>
              <a:rPr lang="en" sz="1200" i="1" baseline="-25000">
                <a:solidFill>
                  <a:srgbClr val="595959"/>
                </a:solidFill>
              </a:rPr>
              <a:t>14</a:t>
            </a:r>
            <a:endParaRPr sz="1200" i="1" baseline="-25000">
              <a:solidFill>
                <a:srgbClr val="595959"/>
              </a:solidFill>
            </a:endParaRPr>
          </a:p>
        </p:txBody>
      </p:sp>
      <p:sp>
        <p:nvSpPr>
          <p:cNvPr id="1974" name="Google Shape;1974;p75"/>
          <p:cNvSpPr/>
          <p:nvPr/>
        </p:nvSpPr>
        <p:spPr>
          <a:xfrm>
            <a:off x="363290" y="3728861"/>
            <a:ext cx="324000" cy="472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75"/>
          <p:cNvSpPr txBox="1"/>
          <p:nvPr/>
        </p:nvSpPr>
        <p:spPr>
          <a:xfrm>
            <a:off x="363300" y="3632703"/>
            <a:ext cx="5838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595959"/>
                </a:solidFill>
              </a:rPr>
              <a:t>w</a:t>
            </a:r>
            <a:r>
              <a:rPr lang="en" sz="1200" i="1" baseline="-25000">
                <a:solidFill>
                  <a:srgbClr val="595959"/>
                </a:solidFill>
              </a:rPr>
              <a:t>11</a:t>
            </a:r>
            <a:endParaRPr sz="1200" i="1" baseline="-25000">
              <a:solidFill>
                <a:srgbClr val="595959"/>
              </a:solidFill>
            </a:endParaRPr>
          </a:p>
        </p:txBody>
      </p:sp>
      <p:cxnSp>
        <p:nvCxnSpPr>
          <p:cNvPr id="1976" name="Google Shape;1976;p75"/>
          <p:cNvCxnSpPr>
            <a:endCxn id="1974" idx="4"/>
          </p:cNvCxnSpPr>
          <p:nvPr/>
        </p:nvCxnSpPr>
        <p:spPr>
          <a:xfrm rot="10800000" flipH="1">
            <a:off x="524990" y="4200861"/>
            <a:ext cx="300" cy="39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7" name="Google Shape;1977;p75"/>
          <p:cNvCxnSpPr/>
          <p:nvPr/>
        </p:nvCxnSpPr>
        <p:spPr>
          <a:xfrm rot="10800000" flipH="1">
            <a:off x="1132838" y="4244184"/>
            <a:ext cx="300" cy="39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8" name="Google Shape;1978;p75"/>
          <p:cNvCxnSpPr/>
          <p:nvPr/>
        </p:nvCxnSpPr>
        <p:spPr>
          <a:xfrm rot="10800000" flipH="1">
            <a:off x="1679888" y="4244184"/>
            <a:ext cx="300" cy="39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9" name="Google Shape;1979;p75"/>
          <p:cNvCxnSpPr/>
          <p:nvPr/>
        </p:nvCxnSpPr>
        <p:spPr>
          <a:xfrm rot="10800000" flipH="1">
            <a:off x="2250213" y="4244184"/>
            <a:ext cx="300" cy="39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0" name="Google Shape;1980;p75"/>
          <p:cNvSpPr txBox="1"/>
          <p:nvPr/>
        </p:nvSpPr>
        <p:spPr>
          <a:xfrm>
            <a:off x="320491" y="1925167"/>
            <a:ext cx="22137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0.1     0.15    0.5       0.25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81" name="Google Shape;1981;p75"/>
          <p:cNvCxnSpPr/>
          <p:nvPr/>
        </p:nvCxnSpPr>
        <p:spPr>
          <a:xfrm>
            <a:off x="159756" y="3592041"/>
            <a:ext cx="2230800" cy="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2" name="Google Shape;1982;p75"/>
          <p:cNvSpPr/>
          <p:nvPr/>
        </p:nvSpPr>
        <p:spPr>
          <a:xfrm rot="5400000">
            <a:off x="1276838" y="656883"/>
            <a:ext cx="188400" cy="2073300"/>
          </a:xfrm>
          <a:prstGeom prst="leftBrace">
            <a:avLst>
              <a:gd name="adj1" fmla="val 50000"/>
              <a:gd name="adj2" fmla="val 57831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83" name="Google Shape;1983;p75"/>
          <p:cNvCxnSpPr>
            <a:stCxn id="1963" idx="0"/>
            <a:endCxn id="1973" idx="2"/>
          </p:cNvCxnSpPr>
          <p:nvPr/>
        </p:nvCxnSpPr>
        <p:spPr>
          <a:xfrm flipH="1" flipV="1">
            <a:off x="2357159" y="3932327"/>
            <a:ext cx="1898366" cy="5706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4" name="Google Shape;1984;p75"/>
          <p:cNvCxnSpPr>
            <a:stCxn id="1963" idx="0"/>
            <a:endCxn id="1972" idx="2"/>
          </p:cNvCxnSpPr>
          <p:nvPr/>
        </p:nvCxnSpPr>
        <p:spPr>
          <a:xfrm flipH="1" flipV="1">
            <a:off x="1782479" y="3932337"/>
            <a:ext cx="2473046" cy="5706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5" name="Google Shape;1985;p75"/>
          <p:cNvCxnSpPr>
            <a:stCxn id="1963" idx="0"/>
            <a:endCxn id="1971" idx="2"/>
          </p:cNvCxnSpPr>
          <p:nvPr/>
        </p:nvCxnSpPr>
        <p:spPr>
          <a:xfrm flipH="1" flipV="1">
            <a:off x="1179470" y="3932336"/>
            <a:ext cx="3076055" cy="57066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6" name="Google Shape;1986;p75"/>
          <p:cNvCxnSpPr>
            <a:stCxn id="1963" idx="0"/>
            <a:endCxn id="1975" idx="2"/>
          </p:cNvCxnSpPr>
          <p:nvPr/>
        </p:nvCxnSpPr>
        <p:spPr>
          <a:xfrm flipH="1" flipV="1">
            <a:off x="655200" y="3971227"/>
            <a:ext cx="3600325" cy="5317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7" name="Google Shape;1987;p75"/>
          <p:cNvSpPr txBox="1"/>
          <p:nvPr/>
        </p:nvSpPr>
        <p:spPr>
          <a:xfrm>
            <a:off x="3434613" y="2805144"/>
            <a:ext cx="853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SoftMax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1988" name="Google Shape;1988;p75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3306725" y="3672295"/>
            <a:ext cx="1320900" cy="495872"/>
          </a:xfrm>
          <a:prstGeom prst="rect">
            <a:avLst/>
          </a:prstGeom>
          <a:noFill/>
          <a:ln>
            <a:noFill/>
          </a:ln>
        </p:spPr>
      </p:pic>
      <p:sp>
        <p:nvSpPr>
          <p:cNvPr id="1989" name="Google Shape;1989;p75"/>
          <p:cNvSpPr/>
          <p:nvPr/>
        </p:nvSpPr>
        <p:spPr>
          <a:xfrm>
            <a:off x="461738" y="1102167"/>
            <a:ext cx="486000" cy="3580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75"/>
          <p:cNvSpPr txBox="1"/>
          <p:nvPr/>
        </p:nvSpPr>
        <p:spPr>
          <a:xfrm>
            <a:off x="462050" y="1004151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a</a:t>
            </a:r>
            <a:r>
              <a:rPr lang="en" sz="1500" i="1" baseline="30000">
                <a:solidFill>
                  <a:srgbClr val="595959"/>
                </a:solidFill>
              </a:rPr>
              <a:t>ed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991" name="Google Shape;1991;p75"/>
          <p:cNvSpPr/>
          <p:nvPr/>
        </p:nvSpPr>
        <p:spPr>
          <a:xfrm>
            <a:off x="989013" y="1102167"/>
            <a:ext cx="486000" cy="3580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75"/>
          <p:cNvSpPr txBox="1"/>
          <p:nvPr/>
        </p:nvSpPr>
        <p:spPr>
          <a:xfrm>
            <a:off x="989325" y="1004151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a</a:t>
            </a:r>
            <a:r>
              <a:rPr lang="en" sz="1500" i="1" baseline="30000">
                <a:solidFill>
                  <a:srgbClr val="595959"/>
                </a:solidFill>
              </a:rPr>
              <a:t>ed</a:t>
            </a:r>
            <a:r>
              <a:rPr lang="en" sz="1500" i="1" baseline="-25000">
                <a:solidFill>
                  <a:srgbClr val="595959"/>
                </a:solidFill>
              </a:rPr>
              <a:t>2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1993" name="Google Shape;1993;p75"/>
          <p:cNvSpPr/>
          <p:nvPr/>
        </p:nvSpPr>
        <p:spPr>
          <a:xfrm>
            <a:off x="1056275" y="3042108"/>
            <a:ext cx="209400" cy="390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75"/>
          <p:cNvSpPr/>
          <p:nvPr/>
        </p:nvSpPr>
        <p:spPr>
          <a:xfrm>
            <a:off x="1552975" y="2640843"/>
            <a:ext cx="209400" cy="7784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75"/>
          <p:cNvSpPr/>
          <p:nvPr/>
        </p:nvSpPr>
        <p:spPr>
          <a:xfrm>
            <a:off x="2145375" y="2914363"/>
            <a:ext cx="209400" cy="472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75"/>
          <p:cNvSpPr/>
          <p:nvPr/>
        </p:nvSpPr>
        <p:spPr>
          <a:xfrm>
            <a:off x="387325" y="3136285"/>
            <a:ext cx="209400" cy="304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97" name="Google Shape;1997;p75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414426" y="118426"/>
            <a:ext cx="1437125" cy="8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75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3306737" y="3664251"/>
            <a:ext cx="1388389" cy="5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Прямоугольник 56"/>
          <p:cNvSpPr/>
          <p:nvPr/>
        </p:nvSpPr>
        <p:spPr>
          <a:xfrm>
            <a:off x="0" y="0"/>
            <a:ext cx="6248400" cy="2743200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Google Shape;138;p24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143000" y="4259700"/>
            <a:ext cx="2957025" cy="25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9;p24"/>
          <p:cNvSpPr/>
          <p:nvPr/>
        </p:nvSpPr>
        <p:spPr>
          <a:xfrm>
            <a:off x="3165750" y="4429427"/>
            <a:ext cx="370500" cy="35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Google Shape;140;p24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957872" y="3444000"/>
            <a:ext cx="702075" cy="13394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1;p24"/>
          <p:cNvSpPr/>
          <p:nvPr/>
        </p:nvSpPr>
        <p:spPr>
          <a:xfrm>
            <a:off x="1507125" y="4420602"/>
            <a:ext cx="1579200" cy="46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Google Shape;142;p24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566500" y="4563049"/>
            <a:ext cx="370500" cy="344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3;p24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868882" y="4565467"/>
            <a:ext cx="370500" cy="344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44;p24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188902" y="4565467"/>
            <a:ext cx="370500" cy="344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45;p24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508497" y="4574290"/>
            <a:ext cx="370500" cy="344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6;p24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824094" y="4574292"/>
            <a:ext cx="370500" cy="344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47;p24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2852210" y="4349417"/>
            <a:ext cx="275025" cy="25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8;p24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2529753" y="4340595"/>
            <a:ext cx="275025" cy="25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49;p24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2207740" y="4340595"/>
            <a:ext cx="275025" cy="25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50;p24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883747" y="4340595"/>
            <a:ext cx="275025" cy="25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1;p24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586380" y="4340595"/>
            <a:ext cx="275025" cy="25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52;p24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601938" y="4123015"/>
            <a:ext cx="1675425" cy="2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3;p24"/>
          <p:cNvSpPr/>
          <p:nvPr/>
        </p:nvSpPr>
        <p:spPr>
          <a:xfrm>
            <a:off x="3236325" y="3511902"/>
            <a:ext cx="220500" cy="9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154;p24"/>
          <p:cNvSpPr/>
          <p:nvPr/>
        </p:nvSpPr>
        <p:spPr>
          <a:xfrm>
            <a:off x="3456825" y="3699577"/>
            <a:ext cx="220500" cy="9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155;p24"/>
          <p:cNvSpPr/>
          <p:nvPr/>
        </p:nvSpPr>
        <p:spPr>
          <a:xfrm>
            <a:off x="3015825" y="3655227"/>
            <a:ext cx="220500" cy="9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156;p24"/>
          <p:cNvSpPr txBox="1"/>
          <p:nvPr/>
        </p:nvSpPr>
        <p:spPr>
          <a:xfrm>
            <a:off x="3086325" y="3396965"/>
            <a:ext cx="1173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&lt;EOS&gt;</a:t>
            </a:r>
            <a:endParaRPr sz="7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" name="Google Shape;157;p24"/>
          <p:cNvSpPr txBox="1"/>
          <p:nvPr/>
        </p:nvSpPr>
        <p:spPr>
          <a:xfrm>
            <a:off x="3339050" y="3583327"/>
            <a:ext cx="552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over</a:t>
            </a:r>
            <a:endParaRPr sz="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" name="Google Shape;158;p24"/>
          <p:cNvSpPr txBox="1"/>
          <p:nvPr/>
        </p:nvSpPr>
        <p:spPr>
          <a:xfrm>
            <a:off x="2957875" y="3538977"/>
            <a:ext cx="552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too</a:t>
            </a:r>
            <a:endParaRPr sz="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" name="Google Shape;159;p24"/>
          <p:cNvSpPr/>
          <p:nvPr/>
        </p:nvSpPr>
        <p:spPr>
          <a:xfrm>
            <a:off x="1724027" y="4649874"/>
            <a:ext cx="78000" cy="90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60;p24"/>
          <p:cNvSpPr/>
          <p:nvPr/>
        </p:nvSpPr>
        <p:spPr>
          <a:xfrm>
            <a:off x="2023952" y="4649874"/>
            <a:ext cx="78000" cy="90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61;p24"/>
          <p:cNvSpPr/>
          <p:nvPr/>
        </p:nvSpPr>
        <p:spPr>
          <a:xfrm>
            <a:off x="2334940" y="4649874"/>
            <a:ext cx="78000" cy="90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62;p24"/>
          <p:cNvSpPr/>
          <p:nvPr/>
        </p:nvSpPr>
        <p:spPr>
          <a:xfrm>
            <a:off x="2652752" y="4649874"/>
            <a:ext cx="78000" cy="90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63;p24"/>
          <p:cNvSpPr/>
          <p:nvPr/>
        </p:nvSpPr>
        <p:spPr>
          <a:xfrm>
            <a:off x="3307577" y="4534660"/>
            <a:ext cx="78000" cy="90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64;p24"/>
          <p:cNvSpPr/>
          <p:nvPr/>
        </p:nvSpPr>
        <p:spPr>
          <a:xfrm>
            <a:off x="2983377" y="4649874"/>
            <a:ext cx="78000" cy="90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Google Shape;165;p24"/>
          <p:cNvSpPr txBox="1"/>
          <p:nvPr/>
        </p:nvSpPr>
        <p:spPr>
          <a:xfrm>
            <a:off x="1593500" y="4512027"/>
            <a:ext cx="37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fc</a:t>
            </a:r>
            <a:r>
              <a:rPr lang="en" sz="800" baseline="-25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800" baseline="-25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" name="Google Shape;166;p24"/>
          <p:cNvSpPr txBox="1"/>
          <p:nvPr/>
        </p:nvSpPr>
        <p:spPr>
          <a:xfrm>
            <a:off x="1887059" y="4523267"/>
            <a:ext cx="37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fc</a:t>
            </a:r>
            <a:endParaRPr sz="800" baseline="-25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3" name="Google Shape;167;p24"/>
          <p:cNvSpPr txBox="1"/>
          <p:nvPr/>
        </p:nvSpPr>
        <p:spPr>
          <a:xfrm>
            <a:off x="2224731" y="4534508"/>
            <a:ext cx="37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fc</a:t>
            </a:r>
            <a:r>
              <a:rPr lang="en" sz="800" baseline="-25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800" baseline="-25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" name="Google Shape;168;p24"/>
          <p:cNvSpPr txBox="1"/>
          <p:nvPr/>
        </p:nvSpPr>
        <p:spPr>
          <a:xfrm>
            <a:off x="2535075" y="4527469"/>
            <a:ext cx="37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fc</a:t>
            </a:r>
            <a:r>
              <a:rPr lang="en" sz="800" baseline="-25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800" baseline="-25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5" name="Google Shape;169;p24"/>
          <p:cNvSpPr txBox="1"/>
          <p:nvPr/>
        </p:nvSpPr>
        <p:spPr>
          <a:xfrm>
            <a:off x="2870925" y="4527469"/>
            <a:ext cx="37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fc</a:t>
            </a:r>
            <a:r>
              <a:rPr lang="en" sz="800" baseline="-25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800" baseline="-25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6" name="Google Shape;170;p24"/>
          <p:cNvSpPr txBox="1"/>
          <p:nvPr/>
        </p:nvSpPr>
        <p:spPr>
          <a:xfrm>
            <a:off x="3187457" y="4403459"/>
            <a:ext cx="37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fc</a:t>
            </a:r>
            <a:r>
              <a:rPr lang="en" sz="800" baseline="-25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800" baseline="-25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7" name="Google Shape;134;p24"/>
          <p:cNvSpPr txBox="1"/>
          <p:nvPr/>
        </p:nvSpPr>
        <p:spPr>
          <a:xfrm>
            <a:off x="0" y="6164700"/>
            <a:ext cx="9441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Input tokens</a:t>
            </a:r>
            <a:endParaRPr sz="11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35;p24"/>
          <p:cNvSpPr txBox="1"/>
          <p:nvPr/>
        </p:nvSpPr>
        <p:spPr>
          <a:xfrm>
            <a:off x="0" y="5662550"/>
            <a:ext cx="1109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embeddings</a:t>
            </a:r>
            <a:endParaRPr sz="11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36;p24"/>
          <p:cNvSpPr txBox="1"/>
          <p:nvPr/>
        </p:nvSpPr>
        <p:spPr>
          <a:xfrm>
            <a:off x="0" y="4998363"/>
            <a:ext cx="1109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RNN layers</a:t>
            </a:r>
            <a:endParaRPr sz="11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" name="Google Shape;137;p24"/>
          <p:cNvSpPr txBox="1"/>
          <p:nvPr/>
        </p:nvSpPr>
        <p:spPr>
          <a:xfrm>
            <a:off x="125" y="3748125"/>
            <a:ext cx="13179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Selection of the next token</a:t>
            </a:r>
            <a:endParaRPr sz="11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171;p24"/>
          <p:cNvSpPr txBox="1"/>
          <p:nvPr/>
        </p:nvSpPr>
        <p:spPr>
          <a:xfrm>
            <a:off x="17600" y="4374975"/>
            <a:ext cx="14880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" sz="11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ully connected layers</a:t>
            </a:r>
            <a:endParaRPr sz="11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 cstate="print"/>
          <a:srcRect t="11890" r="45808"/>
          <a:stretch>
            <a:fillRect/>
          </a:stretch>
        </p:blipFill>
        <p:spPr bwMode="auto">
          <a:xfrm>
            <a:off x="76200" y="134853"/>
            <a:ext cx="2057400" cy="1693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09799" y="140063"/>
            <a:ext cx="3892345" cy="229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TextBox 46"/>
          <p:cNvSpPr txBox="1"/>
          <p:nvPr/>
        </p:nvSpPr>
        <p:spPr>
          <a:xfrm>
            <a:off x="6248400" y="0"/>
            <a:ext cx="28560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i="1" dirty="0" smtClean="0">
                <a:latin typeface="Times New Roman" pitchFamily="18" charset="0"/>
                <a:cs typeface="Times New Roman" pitchFamily="18" charset="0"/>
              </a:rPr>
              <a:t>RNN for </a:t>
            </a:r>
          </a:p>
          <a:p>
            <a:pPr algn="r"/>
            <a:r>
              <a:rPr lang="en-US" sz="2800" b="1" i="1" dirty="0" smtClean="0">
                <a:latin typeface="Times New Roman" pitchFamily="18" charset="0"/>
                <a:cs typeface="Times New Roman" pitchFamily="18" charset="0"/>
              </a:rPr>
              <a:t>Machine Translation</a:t>
            </a:r>
            <a:endParaRPr lang="ru-RU" sz="2800" b="1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52485" y="4572000"/>
            <a:ext cx="459151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" name="Правая фигурная скобка 48"/>
          <p:cNvSpPr/>
          <p:nvPr/>
        </p:nvSpPr>
        <p:spPr>
          <a:xfrm>
            <a:off x="3962400" y="3657600"/>
            <a:ext cx="457200" cy="304050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cxnSp>
        <p:nvCxnSpPr>
          <p:cNvPr id="51" name="Прямая со стрелкой 50"/>
          <p:cNvCxnSpPr>
            <a:endCxn id="54" idx="1"/>
          </p:cNvCxnSpPr>
          <p:nvPr/>
        </p:nvCxnSpPr>
        <p:spPr>
          <a:xfrm flipV="1">
            <a:off x="3352800" y="2971800"/>
            <a:ext cx="1828800" cy="2057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/>
          <p:nvPr/>
        </p:nvCxnSpPr>
        <p:spPr>
          <a:xfrm flipV="1">
            <a:off x="1371600" y="2057400"/>
            <a:ext cx="457200" cy="2895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Прямоугольник 53"/>
          <p:cNvSpPr/>
          <p:nvPr/>
        </p:nvSpPr>
        <p:spPr>
          <a:xfrm>
            <a:off x="5181600" y="1371600"/>
            <a:ext cx="3962400" cy="3200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63037" y="1447800"/>
            <a:ext cx="3780963" cy="157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781800" y="2895600"/>
            <a:ext cx="125155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76"/>
          <p:cNvSpPr/>
          <p:nvPr/>
        </p:nvSpPr>
        <p:spPr>
          <a:xfrm>
            <a:off x="258775" y="4635016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76"/>
          <p:cNvSpPr/>
          <p:nvPr/>
        </p:nvSpPr>
        <p:spPr>
          <a:xfrm>
            <a:off x="832252" y="4635017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76"/>
          <p:cNvSpPr/>
          <p:nvPr/>
        </p:nvSpPr>
        <p:spPr>
          <a:xfrm>
            <a:off x="1461052" y="4635017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76"/>
          <p:cNvSpPr/>
          <p:nvPr/>
        </p:nvSpPr>
        <p:spPr>
          <a:xfrm>
            <a:off x="2089852" y="4635017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76"/>
          <p:cNvSpPr txBox="1"/>
          <p:nvPr/>
        </p:nvSpPr>
        <p:spPr>
          <a:xfrm>
            <a:off x="259063" y="4502351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008" name="Google Shape;2008;p76"/>
          <p:cNvSpPr txBox="1"/>
          <p:nvPr/>
        </p:nvSpPr>
        <p:spPr>
          <a:xfrm>
            <a:off x="860213" y="4502351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2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009" name="Google Shape;2009;p76"/>
          <p:cNvSpPr txBox="1"/>
          <p:nvPr/>
        </p:nvSpPr>
        <p:spPr>
          <a:xfrm>
            <a:off x="1475025" y="4502351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3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010" name="Google Shape;2010;p76"/>
          <p:cNvSpPr txBox="1"/>
          <p:nvPr/>
        </p:nvSpPr>
        <p:spPr>
          <a:xfrm>
            <a:off x="2089813" y="4502333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4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011" name="Google Shape;2011;p76"/>
          <p:cNvSpPr txBox="1"/>
          <p:nvPr/>
        </p:nvSpPr>
        <p:spPr>
          <a:xfrm>
            <a:off x="212725" y="5955200"/>
            <a:ext cx="25962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Финальные выходы энкодера</a:t>
            </a:r>
            <a:endParaRPr sz="13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12" name="Google Shape;2012;p76"/>
          <p:cNvSpPr/>
          <p:nvPr/>
        </p:nvSpPr>
        <p:spPr>
          <a:xfrm>
            <a:off x="2808925" y="4551333"/>
            <a:ext cx="324000" cy="66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76"/>
          <p:cNvSpPr/>
          <p:nvPr/>
        </p:nvSpPr>
        <p:spPr>
          <a:xfrm>
            <a:off x="5391475" y="4978833"/>
            <a:ext cx="264600" cy="64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76"/>
          <p:cNvSpPr txBox="1"/>
          <p:nvPr/>
        </p:nvSpPr>
        <p:spPr>
          <a:xfrm>
            <a:off x="3476650" y="5965600"/>
            <a:ext cx="2055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Выходы слоя декодера</a:t>
            </a:r>
            <a:endParaRPr sz="1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15" name="Google Shape;2015;p76"/>
          <p:cNvSpPr/>
          <p:nvPr/>
        </p:nvSpPr>
        <p:spPr>
          <a:xfrm>
            <a:off x="3411375" y="4635616"/>
            <a:ext cx="486000" cy="358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76"/>
          <p:cNvSpPr/>
          <p:nvPr/>
        </p:nvSpPr>
        <p:spPr>
          <a:xfrm>
            <a:off x="3984852" y="4635617"/>
            <a:ext cx="486000" cy="358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76"/>
          <p:cNvSpPr/>
          <p:nvPr/>
        </p:nvSpPr>
        <p:spPr>
          <a:xfrm>
            <a:off x="4613652" y="4635617"/>
            <a:ext cx="486000" cy="358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76"/>
          <p:cNvSpPr txBox="1"/>
          <p:nvPr/>
        </p:nvSpPr>
        <p:spPr>
          <a:xfrm>
            <a:off x="3411988" y="4501717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d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019" name="Google Shape;2019;p76"/>
          <p:cNvSpPr txBox="1"/>
          <p:nvPr/>
        </p:nvSpPr>
        <p:spPr>
          <a:xfrm>
            <a:off x="4012825" y="4502996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d</a:t>
            </a:r>
            <a:r>
              <a:rPr lang="en" sz="1500" i="1" baseline="-25000">
                <a:solidFill>
                  <a:srgbClr val="595959"/>
                </a:solidFill>
              </a:rPr>
              <a:t>2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020" name="Google Shape;2020;p76"/>
          <p:cNvSpPr txBox="1"/>
          <p:nvPr/>
        </p:nvSpPr>
        <p:spPr>
          <a:xfrm>
            <a:off x="4627625" y="4502951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d</a:t>
            </a:r>
            <a:r>
              <a:rPr lang="en" sz="1500" i="1" baseline="-25000">
                <a:solidFill>
                  <a:srgbClr val="595959"/>
                </a:solidFill>
              </a:rPr>
              <a:t>3</a:t>
            </a:r>
            <a:endParaRPr sz="1500" i="1" baseline="-25000">
              <a:solidFill>
                <a:srgbClr val="595959"/>
              </a:solidFill>
            </a:endParaRPr>
          </a:p>
        </p:txBody>
      </p:sp>
      <p:pic>
        <p:nvPicPr>
          <p:cNvPr id="2021" name="Google Shape;2021;p76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318550" y="5114667"/>
            <a:ext cx="2224634" cy="5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76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3476650" y="5114667"/>
            <a:ext cx="2224634" cy="5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76"/>
          <p:cNvSpPr/>
          <p:nvPr/>
        </p:nvSpPr>
        <p:spPr>
          <a:xfrm>
            <a:off x="5303250" y="4896500"/>
            <a:ext cx="398100" cy="66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76"/>
          <p:cNvSpPr/>
          <p:nvPr/>
        </p:nvSpPr>
        <p:spPr>
          <a:xfrm>
            <a:off x="947756" y="3682888"/>
            <a:ext cx="324000" cy="472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5" name="Google Shape;2025;p76"/>
          <p:cNvSpPr/>
          <p:nvPr/>
        </p:nvSpPr>
        <p:spPr>
          <a:xfrm>
            <a:off x="1518062" y="3682888"/>
            <a:ext cx="324000" cy="472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p76"/>
          <p:cNvSpPr/>
          <p:nvPr/>
        </p:nvSpPr>
        <p:spPr>
          <a:xfrm>
            <a:off x="2088371" y="3682888"/>
            <a:ext cx="324000" cy="472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76"/>
          <p:cNvSpPr txBox="1"/>
          <p:nvPr/>
        </p:nvSpPr>
        <p:spPr>
          <a:xfrm>
            <a:off x="877970" y="3593812"/>
            <a:ext cx="603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595959"/>
                </a:solidFill>
              </a:rPr>
              <a:t>w</a:t>
            </a:r>
            <a:r>
              <a:rPr lang="en" sz="1200" i="1" baseline="-25000">
                <a:solidFill>
                  <a:srgbClr val="595959"/>
                </a:solidFill>
              </a:rPr>
              <a:t>12</a:t>
            </a:r>
            <a:endParaRPr sz="1200" i="1" baseline="-25000">
              <a:solidFill>
                <a:srgbClr val="595959"/>
              </a:solidFill>
            </a:endParaRPr>
          </a:p>
        </p:txBody>
      </p:sp>
      <p:sp>
        <p:nvSpPr>
          <p:cNvPr id="2028" name="Google Shape;2028;p76"/>
          <p:cNvSpPr txBox="1"/>
          <p:nvPr/>
        </p:nvSpPr>
        <p:spPr>
          <a:xfrm>
            <a:off x="1480979" y="3593813"/>
            <a:ext cx="603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595959"/>
                </a:solidFill>
              </a:rPr>
              <a:t>w</a:t>
            </a:r>
            <a:r>
              <a:rPr lang="en" sz="1200" i="1" baseline="-25000">
                <a:solidFill>
                  <a:srgbClr val="595959"/>
                </a:solidFill>
              </a:rPr>
              <a:t>13</a:t>
            </a:r>
            <a:endParaRPr sz="1200" i="1" baseline="-25000">
              <a:solidFill>
                <a:srgbClr val="595959"/>
              </a:solidFill>
            </a:endParaRPr>
          </a:p>
        </p:txBody>
      </p:sp>
      <p:sp>
        <p:nvSpPr>
          <p:cNvPr id="2029" name="Google Shape;2029;p76"/>
          <p:cNvSpPr txBox="1"/>
          <p:nvPr/>
        </p:nvSpPr>
        <p:spPr>
          <a:xfrm>
            <a:off x="2055659" y="3593803"/>
            <a:ext cx="603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595959"/>
                </a:solidFill>
              </a:rPr>
              <a:t>w</a:t>
            </a:r>
            <a:r>
              <a:rPr lang="en" sz="1200" i="1" baseline="-25000">
                <a:solidFill>
                  <a:srgbClr val="595959"/>
                </a:solidFill>
              </a:rPr>
              <a:t>14</a:t>
            </a:r>
            <a:endParaRPr sz="1200" i="1" baseline="-25000">
              <a:solidFill>
                <a:srgbClr val="595959"/>
              </a:solidFill>
            </a:endParaRPr>
          </a:p>
        </p:txBody>
      </p:sp>
      <p:sp>
        <p:nvSpPr>
          <p:cNvPr id="2030" name="Google Shape;2030;p76"/>
          <p:cNvSpPr/>
          <p:nvPr/>
        </p:nvSpPr>
        <p:spPr>
          <a:xfrm>
            <a:off x="363290" y="3728861"/>
            <a:ext cx="324000" cy="472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76"/>
          <p:cNvSpPr txBox="1"/>
          <p:nvPr/>
        </p:nvSpPr>
        <p:spPr>
          <a:xfrm>
            <a:off x="363300" y="3632703"/>
            <a:ext cx="5838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595959"/>
                </a:solidFill>
              </a:rPr>
              <a:t>w</a:t>
            </a:r>
            <a:r>
              <a:rPr lang="en" sz="1200" i="1" baseline="-25000">
                <a:solidFill>
                  <a:srgbClr val="595959"/>
                </a:solidFill>
              </a:rPr>
              <a:t>11</a:t>
            </a:r>
            <a:endParaRPr sz="1200" i="1" baseline="-25000">
              <a:solidFill>
                <a:srgbClr val="595959"/>
              </a:solidFill>
            </a:endParaRPr>
          </a:p>
        </p:txBody>
      </p:sp>
      <p:cxnSp>
        <p:nvCxnSpPr>
          <p:cNvPr id="2032" name="Google Shape;2032;p76"/>
          <p:cNvCxnSpPr>
            <a:endCxn id="2030" idx="4"/>
          </p:cNvCxnSpPr>
          <p:nvPr/>
        </p:nvCxnSpPr>
        <p:spPr>
          <a:xfrm rot="10800000" flipH="1">
            <a:off x="524990" y="4200861"/>
            <a:ext cx="300" cy="39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3" name="Google Shape;2033;p76"/>
          <p:cNvCxnSpPr/>
          <p:nvPr/>
        </p:nvCxnSpPr>
        <p:spPr>
          <a:xfrm rot="10800000" flipH="1">
            <a:off x="1132838" y="4244184"/>
            <a:ext cx="300" cy="39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4" name="Google Shape;2034;p76"/>
          <p:cNvCxnSpPr/>
          <p:nvPr/>
        </p:nvCxnSpPr>
        <p:spPr>
          <a:xfrm rot="10800000" flipH="1">
            <a:off x="1679888" y="4244184"/>
            <a:ext cx="300" cy="39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5" name="Google Shape;2035;p76"/>
          <p:cNvCxnSpPr/>
          <p:nvPr/>
        </p:nvCxnSpPr>
        <p:spPr>
          <a:xfrm rot="10800000" flipH="1">
            <a:off x="2250213" y="4244184"/>
            <a:ext cx="300" cy="39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6" name="Google Shape;2036;p76"/>
          <p:cNvSpPr txBox="1"/>
          <p:nvPr/>
        </p:nvSpPr>
        <p:spPr>
          <a:xfrm>
            <a:off x="320491" y="1925167"/>
            <a:ext cx="22137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0.11     0.11    0.2     0.56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cxnSp>
        <p:nvCxnSpPr>
          <p:cNvPr id="2037" name="Google Shape;2037;p76"/>
          <p:cNvCxnSpPr/>
          <p:nvPr/>
        </p:nvCxnSpPr>
        <p:spPr>
          <a:xfrm>
            <a:off x="159756" y="3592041"/>
            <a:ext cx="2230800" cy="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8" name="Google Shape;2038;p76"/>
          <p:cNvSpPr/>
          <p:nvPr/>
        </p:nvSpPr>
        <p:spPr>
          <a:xfrm rot="5400000">
            <a:off x="1276838" y="656883"/>
            <a:ext cx="188400" cy="2073300"/>
          </a:xfrm>
          <a:prstGeom prst="leftBrace">
            <a:avLst>
              <a:gd name="adj1" fmla="val 50000"/>
              <a:gd name="adj2" fmla="val 32299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39" name="Google Shape;2039;p76"/>
          <p:cNvCxnSpPr>
            <a:stCxn id="2019" idx="0"/>
            <a:endCxn id="2029" idx="2"/>
          </p:cNvCxnSpPr>
          <p:nvPr/>
        </p:nvCxnSpPr>
        <p:spPr>
          <a:xfrm flipH="1" flipV="1">
            <a:off x="2357159" y="3932327"/>
            <a:ext cx="1898366" cy="5706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0" name="Google Shape;2040;p76"/>
          <p:cNvCxnSpPr>
            <a:stCxn id="2019" idx="0"/>
            <a:endCxn id="2028" idx="2"/>
          </p:cNvCxnSpPr>
          <p:nvPr/>
        </p:nvCxnSpPr>
        <p:spPr>
          <a:xfrm flipH="1" flipV="1">
            <a:off x="1782479" y="3932337"/>
            <a:ext cx="2473046" cy="5706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1" name="Google Shape;2041;p76"/>
          <p:cNvCxnSpPr>
            <a:stCxn id="2019" idx="0"/>
            <a:endCxn id="2027" idx="2"/>
          </p:cNvCxnSpPr>
          <p:nvPr/>
        </p:nvCxnSpPr>
        <p:spPr>
          <a:xfrm flipH="1" flipV="1">
            <a:off x="1179470" y="3932336"/>
            <a:ext cx="3076055" cy="57066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2" name="Google Shape;2042;p76"/>
          <p:cNvCxnSpPr>
            <a:stCxn id="2019" idx="0"/>
            <a:endCxn id="2031" idx="2"/>
          </p:cNvCxnSpPr>
          <p:nvPr/>
        </p:nvCxnSpPr>
        <p:spPr>
          <a:xfrm flipH="1" flipV="1">
            <a:off x="655200" y="3971227"/>
            <a:ext cx="3600325" cy="5317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43" name="Google Shape;2043;p76"/>
          <p:cNvSpPr txBox="1"/>
          <p:nvPr/>
        </p:nvSpPr>
        <p:spPr>
          <a:xfrm>
            <a:off x="3434613" y="2805144"/>
            <a:ext cx="853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SoftMax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2044" name="Google Shape;2044;p76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3306725" y="3672295"/>
            <a:ext cx="1320900" cy="495872"/>
          </a:xfrm>
          <a:prstGeom prst="rect">
            <a:avLst/>
          </a:prstGeom>
          <a:noFill/>
          <a:ln>
            <a:noFill/>
          </a:ln>
        </p:spPr>
      </p:pic>
      <p:sp>
        <p:nvSpPr>
          <p:cNvPr id="2045" name="Google Shape;2045;p76"/>
          <p:cNvSpPr/>
          <p:nvPr/>
        </p:nvSpPr>
        <p:spPr>
          <a:xfrm>
            <a:off x="461738" y="1102167"/>
            <a:ext cx="486000" cy="3580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76"/>
          <p:cNvSpPr txBox="1"/>
          <p:nvPr/>
        </p:nvSpPr>
        <p:spPr>
          <a:xfrm>
            <a:off x="462050" y="1004151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a</a:t>
            </a:r>
            <a:r>
              <a:rPr lang="en" sz="1500" i="1" baseline="30000">
                <a:solidFill>
                  <a:srgbClr val="595959"/>
                </a:solidFill>
              </a:rPr>
              <a:t>ed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pic>
        <p:nvPicPr>
          <p:cNvPr id="2047" name="Google Shape;2047;p76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414426" y="118426"/>
            <a:ext cx="1437125" cy="8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8" name="Google Shape;2048;p76"/>
          <p:cNvSpPr/>
          <p:nvPr/>
        </p:nvSpPr>
        <p:spPr>
          <a:xfrm>
            <a:off x="1056275" y="3159783"/>
            <a:ext cx="209400" cy="304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76"/>
          <p:cNvSpPr/>
          <p:nvPr/>
        </p:nvSpPr>
        <p:spPr>
          <a:xfrm>
            <a:off x="1552975" y="2978120"/>
            <a:ext cx="209400" cy="472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76"/>
          <p:cNvSpPr/>
          <p:nvPr/>
        </p:nvSpPr>
        <p:spPr>
          <a:xfrm>
            <a:off x="2145375" y="2441553"/>
            <a:ext cx="209400" cy="975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76"/>
          <p:cNvSpPr/>
          <p:nvPr/>
        </p:nvSpPr>
        <p:spPr>
          <a:xfrm>
            <a:off x="387325" y="3167168"/>
            <a:ext cx="209400" cy="304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76"/>
          <p:cNvSpPr/>
          <p:nvPr/>
        </p:nvSpPr>
        <p:spPr>
          <a:xfrm>
            <a:off x="1516288" y="1102167"/>
            <a:ext cx="486000" cy="3580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76"/>
          <p:cNvSpPr txBox="1"/>
          <p:nvPr/>
        </p:nvSpPr>
        <p:spPr>
          <a:xfrm>
            <a:off x="1516600" y="1004151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a</a:t>
            </a:r>
            <a:r>
              <a:rPr lang="en" sz="1500" i="1" baseline="30000">
                <a:solidFill>
                  <a:srgbClr val="595959"/>
                </a:solidFill>
              </a:rPr>
              <a:t>ed</a:t>
            </a:r>
            <a:r>
              <a:rPr lang="en" sz="1500" i="1" baseline="-25000">
                <a:solidFill>
                  <a:srgbClr val="595959"/>
                </a:solidFill>
              </a:rPr>
              <a:t>3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054" name="Google Shape;2054;p76"/>
          <p:cNvSpPr/>
          <p:nvPr/>
        </p:nvSpPr>
        <p:spPr>
          <a:xfrm>
            <a:off x="989013" y="1102167"/>
            <a:ext cx="486000" cy="3580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76"/>
          <p:cNvSpPr txBox="1"/>
          <p:nvPr/>
        </p:nvSpPr>
        <p:spPr>
          <a:xfrm>
            <a:off x="989325" y="1004151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a</a:t>
            </a:r>
            <a:r>
              <a:rPr lang="en" sz="1500" i="1" baseline="30000">
                <a:solidFill>
                  <a:srgbClr val="595959"/>
                </a:solidFill>
              </a:rPr>
              <a:t>ed</a:t>
            </a:r>
            <a:r>
              <a:rPr lang="en" sz="1500" i="1" baseline="-25000">
                <a:solidFill>
                  <a:srgbClr val="595959"/>
                </a:solidFill>
              </a:rPr>
              <a:t>2</a:t>
            </a:r>
            <a:endParaRPr sz="1500" i="1" baseline="-25000">
              <a:solidFill>
                <a:srgbClr val="595959"/>
              </a:solidFill>
            </a:endParaRPr>
          </a:p>
        </p:txBody>
      </p:sp>
      <p:pic>
        <p:nvPicPr>
          <p:cNvPr id="2056" name="Google Shape;2056;p76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461749" y="118434"/>
            <a:ext cx="1388400" cy="883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7" name="Google Shape;2057;p76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3335326" y="3670500"/>
            <a:ext cx="1243316" cy="4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77"/>
          <p:cNvSpPr/>
          <p:nvPr/>
        </p:nvSpPr>
        <p:spPr>
          <a:xfrm>
            <a:off x="258775" y="4635016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77"/>
          <p:cNvSpPr/>
          <p:nvPr/>
        </p:nvSpPr>
        <p:spPr>
          <a:xfrm>
            <a:off x="832252" y="4635017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77"/>
          <p:cNvSpPr/>
          <p:nvPr/>
        </p:nvSpPr>
        <p:spPr>
          <a:xfrm>
            <a:off x="1461052" y="4635017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77"/>
          <p:cNvSpPr/>
          <p:nvPr/>
        </p:nvSpPr>
        <p:spPr>
          <a:xfrm>
            <a:off x="2089852" y="4635017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77"/>
          <p:cNvSpPr txBox="1"/>
          <p:nvPr/>
        </p:nvSpPr>
        <p:spPr>
          <a:xfrm>
            <a:off x="259063" y="4502351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067" name="Google Shape;2067;p77"/>
          <p:cNvSpPr txBox="1"/>
          <p:nvPr/>
        </p:nvSpPr>
        <p:spPr>
          <a:xfrm>
            <a:off x="860213" y="4502351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2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068" name="Google Shape;2068;p77"/>
          <p:cNvSpPr txBox="1"/>
          <p:nvPr/>
        </p:nvSpPr>
        <p:spPr>
          <a:xfrm>
            <a:off x="1475025" y="4502351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3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069" name="Google Shape;2069;p77"/>
          <p:cNvSpPr txBox="1"/>
          <p:nvPr/>
        </p:nvSpPr>
        <p:spPr>
          <a:xfrm>
            <a:off x="2089813" y="4502333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e</a:t>
            </a:r>
            <a:r>
              <a:rPr lang="en" sz="1500" i="1" baseline="-25000">
                <a:solidFill>
                  <a:srgbClr val="595959"/>
                </a:solidFill>
              </a:rPr>
              <a:t>4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070" name="Google Shape;2070;p77"/>
          <p:cNvSpPr txBox="1"/>
          <p:nvPr/>
        </p:nvSpPr>
        <p:spPr>
          <a:xfrm>
            <a:off x="212725" y="5955200"/>
            <a:ext cx="25962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Финальные выходы энкодера</a:t>
            </a:r>
            <a:endParaRPr sz="13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71" name="Google Shape;2071;p77"/>
          <p:cNvSpPr/>
          <p:nvPr/>
        </p:nvSpPr>
        <p:spPr>
          <a:xfrm>
            <a:off x="2808925" y="4551333"/>
            <a:ext cx="324000" cy="66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77"/>
          <p:cNvSpPr/>
          <p:nvPr/>
        </p:nvSpPr>
        <p:spPr>
          <a:xfrm>
            <a:off x="5391475" y="4978833"/>
            <a:ext cx="264600" cy="64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77"/>
          <p:cNvSpPr txBox="1"/>
          <p:nvPr/>
        </p:nvSpPr>
        <p:spPr>
          <a:xfrm>
            <a:off x="3476650" y="5965600"/>
            <a:ext cx="2055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Выходы слоя декодера</a:t>
            </a:r>
            <a:endParaRPr sz="1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74" name="Google Shape;2074;p77"/>
          <p:cNvSpPr/>
          <p:nvPr/>
        </p:nvSpPr>
        <p:spPr>
          <a:xfrm>
            <a:off x="3411375" y="4635616"/>
            <a:ext cx="486000" cy="358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77"/>
          <p:cNvSpPr/>
          <p:nvPr/>
        </p:nvSpPr>
        <p:spPr>
          <a:xfrm>
            <a:off x="3984852" y="4635617"/>
            <a:ext cx="486000" cy="358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77"/>
          <p:cNvSpPr/>
          <p:nvPr/>
        </p:nvSpPr>
        <p:spPr>
          <a:xfrm>
            <a:off x="4613652" y="4635617"/>
            <a:ext cx="486000" cy="358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77"/>
          <p:cNvSpPr txBox="1"/>
          <p:nvPr/>
        </p:nvSpPr>
        <p:spPr>
          <a:xfrm>
            <a:off x="3411988" y="4501717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d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078" name="Google Shape;2078;p77"/>
          <p:cNvSpPr txBox="1"/>
          <p:nvPr/>
        </p:nvSpPr>
        <p:spPr>
          <a:xfrm>
            <a:off x="4012825" y="4502996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d</a:t>
            </a:r>
            <a:r>
              <a:rPr lang="en" sz="1500" i="1" baseline="-25000">
                <a:solidFill>
                  <a:srgbClr val="595959"/>
                </a:solidFill>
              </a:rPr>
              <a:t>2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079" name="Google Shape;2079;p77"/>
          <p:cNvSpPr txBox="1"/>
          <p:nvPr/>
        </p:nvSpPr>
        <p:spPr>
          <a:xfrm>
            <a:off x="4627625" y="4502951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30000">
                <a:solidFill>
                  <a:srgbClr val="595959"/>
                </a:solidFill>
              </a:rPr>
              <a:t>d</a:t>
            </a:r>
            <a:r>
              <a:rPr lang="en" sz="1500" i="1" baseline="-25000">
                <a:solidFill>
                  <a:srgbClr val="595959"/>
                </a:solidFill>
              </a:rPr>
              <a:t>3</a:t>
            </a:r>
            <a:endParaRPr sz="1500" i="1" baseline="-25000">
              <a:solidFill>
                <a:srgbClr val="595959"/>
              </a:solidFill>
            </a:endParaRPr>
          </a:p>
        </p:txBody>
      </p:sp>
      <p:pic>
        <p:nvPicPr>
          <p:cNvPr id="2080" name="Google Shape;2080;p77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318550" y="5114667"/>
            <a:ext cx="2224634" cy="5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77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3476650" y="5114667"/>
            <a:ext cx="2224634" cy="5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2" name="Google Shape;2082;p77"/>
          <p:cNvSpPr/>
          <p:nvPr/>
        </p:nvSpPr>
        <p:spPr>
          <a:xfrm>
            <a:off x="5303250" y="4896500"/>
            <a:ext cx="398100" cy="66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77"/>
          <p:cNvSpPr/>
          <p:nvPr/>
        </p:nvSpPr>
        <p:spPr>
          <a:xfrm>
            <a:off x="3412875" y="3464400"/>
            <a:ext cx="486000" cy="3580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77"/>
          <p:cNvSpPr/>
          <p:nvPr/>
        </p:nvSpPr>
        <p:spPr>
          <a:xfrm>
            <a:off x="3986352" y="3464400"/>
            <a:ext cx="486000" cy="3580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77"/>
          <p:cNvSpPr/>
          <p:nvPr/>
        </p:nvSpPr>
        <p:spPr>
          <a:xfrm>
            <a:off x="4615152" y="3464400"/>
            <a:ext cx="486000" cy="3580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77"/>
          <p:cNvSpPr txBox="1"/>
          <p:nvPr/>
        </p:nvSpPr>
        <p:spPr>
          <a:xfrm>
            <a:off x="3413488" y="3330500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a</a:t>
            </a:r>
            <a:r>
              <a:rPr lang="en" sz="1500" i="1" baseline="30000">
                <a:solidFill>
                  <a:srgbClr val="595959"/>
                </a:solidFill>
              </a:rPr>
              <a:t>ed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087" name="Google Shape;2087;p77"/>
          <p:cNvSpPr txBox="1"/>
          <p:nvPr/>
        </p:nvSpPr>
        <p:spPr>
          <a:xfrm>
            <a:off x="4014313" y="3331733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a</a:t>
            </a:r>
            <a:r>
              <a:rPr lang="en" sz="1500" i="1" baseline="30000">
                <a:solidFill>
                  <a:srgbClr val="595959"/>
                </a:solidFill>
              </a:rPr>
              <a:t>ed</a:t>
            </a:r>
            <a:r>
              <a:rPr lang="en" sz="1500" i="1" baseline="-25000">
                <a:solidFill>
                  <a:srgbClr val="595959"/>
                </a:solidFill>
              </a:rPr>
              <a:t>2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088" name="Google Shape;2088;p77"/>
          <p:cNvSpPr txBox="1"/>
          <p:nvPr/>
        </p:nvSpPr>
        <p:spPr>
          <a:xfrm>
            <a:off x="4629125" y="3331733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a</a:t>
            </a:r>
            <a:r>
              <a:rPr lang="en" sz="1500" i="1" baseline="30000">
                <a:solidFill>
                  <a:srgbClr val="595959"/>
                </a:solidFill>
              </a:rPr>
              <a:t>ed</a:t>
            </a:r>
            <a:r>
              <a:rPr lang="en" sz="1500" i="1" baseline="-25000">
                <a:solidFill>
                  <a:srgbClr val="595959"/>
                </a:solidFill>
              </a:rPr>
              <a:t>3</a:t>
            </a:r>
            <a:endParaRPr sz="1500" i="1" baseline="-25000">
              <a:solidFill>
                <a:srgbClr val="595959"/>
              </a:solidFill>
            </a:endParaRPr>
          </a:p>
        </p:txBody>
      </p:sp>
      <p:cxnSp>
        <p:nvCxnSpPr>
          <p:cNvPr id="2089" name="Google Shape;2089;p77"/>
          <p:cNvCxnSpPr>
            <a:stCxn id="2077" idx="0"/>
            <a:endCxn id="2086" idx="2"/>
          </p:cNvCxnSpPr>
          <p:nvPr/>
        </p:nvCxnSpPr>
        <p:spPr>
          <a:xfrm flipV="1">
            <a:off x="3654688" y="3745968"/>
            <a:ext cx="1500" cy="7557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0" name="Google Shape;2090;p77"/>
          <p:cNvCxnSpPr>
            <a:stCxn id="2086" idx="2"/>
          </p:cNvCxnSpPr>
          <p:nvPr/>
        </p:nvCxnSpPr>
        <p:spPr>
          <a:xfrm flipH="1">
            <a:off x="460588" y="3745968"/>
            <a:ext cx="3195600" cy="8053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1" name="Google Shape;2091;p77"/>
          <p:cNvCxnSpPr>
            <a:stCxn id="2086" idx="2"/>
          </p:cNvCxnSpPr>
          <p:nvPr/>
        </p:nvCxnSpPr>
        <p:spPr>
          <a:xfrm flipH="1">
            <a:off x="1061488" y="3745968"/>
            <a:ext cx="2594700" cy="8053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2" name="Google Shape;2092;p77"/>
          <p:cNvCxnSpPr>
            <a:stCxn id="2086" idx="2"/>
          </p:cNvCxnSpPr>
          <p:nvPr/>
        </p:nvCxnSpPr>
        <p:spPr>
          <a:xfrm flipH="1">
            <a:off x="1676488" y="3745968"/>
            <a:ext cx="1979700" cy="8053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3" name="Google Shape;2093;p77"/>
          <p:cNvCxnSpPr>
            <a:stCxn id="2086" idx="2"/>
          </p:cNvCxnSpPr>
          <p:nvPr/>
        </p:nvCxnSpPr>
        <p:spPr>
          <a:xfrm flipH="1">
            <a:off x="2291188" y="3745968"/>
            <a:ext cx="1365000" cy="8053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4" name="Google Shape;2094;p77"/>
          <p:cNvCxnSpPr>
            <a:stCxn id="2087" idx="2"/>
            <a:endCxn id="2078" idx="0"/>
          </p:cNvCxnSpPr>
          <p:nvPr/>
        </p:nvCxnSpPr>
        <p:spPr>
          <a:xfrm flipH="1">
            <a:off x="4255525" y="3747201"/>
            <a:ext cx="1488" cy="75579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5" name="Google Shape;2095;p77"/>
          <p:cNvCxnSpPr>
            <a:stCxn id="2087" idx="2"/>
          </p:cNvCxnSpPr>
          <p:nvPr/>
        </p:nvCxnSpPr>
        <p:spPr>
          <a:xfrm flipH="1">
            <a:off x="460513" y="3747201"/>
            <a:ext cx="3796500" cy="8041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6" name="Google Shape;2096;p77"/>
          <p:cNvCxnSpPr>
            <a:stCxn id="2087" idx="2"/>
          </p:cNvCxnSpPr>
          <p:nvPr/>
        </p:nvCxnSpPr>
        <p:spPr>
          <a:xfrm flipH="1">
            <a:off x="1061713" y="3747201"/>
            <a:ext cx="3195300" cy="8041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7" name="Google Shape;2097;p77"/>
          <p:cNvCxnSpPr>
            <a:stCxn id="2087" idx="2"/>
          </p:cNvCxnSpPr>
          <p:nvPr/>
        </p:nvCxnSpPr>
        <p:spPr>
          <a:xfrm flipH="1">
            <a:off x="1676413" y="3747201"/>
            <a:ext cx="2580600" cy="8041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8" name="Google Shape;2098;p77"/>
          <p:cNvCxnSpPr>
            <a:stCxn id="2087" idx="2"/>
          </p:cNvCxnSpPr>
          <p:nvPr/>
        </p:nvCxnSpPr>
        <p:spPr>
          <a:xfrm flipH="1">
            <a:off x="2291113" y="3747201"/>
            <a:ext cx="1965900" cy="8041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9" name="Google Shape;2099;p77"/>
          <p:cNvCxnSpPr>
            <a:stCxn id="2088" idx="2"/>
          </p:cNvCxnSpPr>
          <p:nvPr/>
        </p:nvCxnSpPr>
        <p:spPr>
          <a:xfrm flipH="1">
            <a:off x="460325" y="3747201"/>
            <a:ext cx="4411500" cy="8041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0" name="Google Shape;2100;p77"/>
          <p:cNvCxnSpPr>
            <a:stCxn id="2088" idx="2"/>
          </p:cNvCxnSpPr>
          <p:nvPr/>
        </p:nvCxnSpPr>
        <p:spPr>
          <a:xfrm flipH="1">
            <a:off x="1061525" y="3747201"/>
            <a:ext cx="3810300" cy="8041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1" name="Google Shape;2101;p77"/>
          <p:cNvCxnSpPr>
            <a:stCxn id="2088" idx="2"/>
          </p:cNvCxnSpPr>
          <p:nvPr/>
        </p:nvCxnSpPr>
        <p:spPr>
          <a:xfrm flipH="1">
            <a:off x="1676525" y="3747201"/>
            <a:ext cx="3195300" cy="8041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2" name="Google Shape;2102;p77"/>
          <p:cNvCxnSpPr>
            <a:stCxn id="2088" idx="2"/>
          </p:cNvCxnSpPr>
          <p:nvPr/>
        </p:nvCxnSpPr>
        <p:spPr>
          <a:xfrm flipH="1">
            <a:off x="2291225" y="3747201"/>
            <a:ext cx="2580600" cy="8041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3" name="Google Shape;2103;p77"/>
          <p:cNvCxnSpPr>
            <a:stCxn id="2088" idx="2"/>
            <a:endCxn id="2079" idx="0"/>
          </p:cNvCxnSpPr>
          <p:nvPr/>
        </p:nvCxnSpPr>
        <p:spPr>
          <a:xfrm flipH="1">
            <a:off x="4870325" y="3747201"/>
            <a:ext cx="1500" cy="7557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04" name="Google Shape;2104;p77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3476575" y="2831767"/>
            <a:ext cx="2224634" cy="5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5" name="Google Shape;2105;p77"/>
          <p:cNvSpPr/>
          <p:nvPr/>
        </p:nvSpPr>
        <p:spPr>
          <a:xfrm>
            <a:off x="5303175" y="2613600"/>
            <a:ext cx="398100" cy="66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06" name="Google Shape;2106;p77"/>
          <p:cNvCxnSpPr/>
          <p:nvPr/>
        </p:nvCxnSpPr>
        <p:spPr>
          <a:xfrm>
            <a:off x="2103500" y="2828067"/>
            <a:ext cx="1067400" cy="64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07" name="Google Shape;2107;p77"/>
          <p:cNvSpPr txBox="1"/>
          <p:nvPr/>
        </p:nvSpPr>
        <p:spPr>
          <a:xfrm>
            <a:off x="496025" y="2245617"/>
            <a:ext cx="2247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Векторы cross-attention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2" name="Google Shape;2112;p78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498844" y="5395109"/>
            <a:ext cx="2254784" cy="1288391"/>
          </a:xfrm>
          <a:prstGeom prst="rect">
            <a:avLst/>
          </a:prstGeom>
          <a:noFill/>
          <a:ln>
            <a:noFill/>
          </a:ln>
        </p:spPr>
      </p:pic>
      <p:sp>
        <p:nvSpPr>
          <p:cNvPr id="2113" name="Google Shape;2113;p78"/>
          <p:cNvSpPr/>
          <p:nvPr/>
        </p:nvSpPr>
        <p:spPr>
          <a:xfrm>
            <a:off x="2641496" y="5375092"/>
            <a:ext cx="2048400" cy="908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78"/>
          <p:cNvSpPr/>
          <p:nvPr/>
        </p:nvSpPr>
        <p:spPr>
          <a:xfrm>
            <a:off x="2637327" y="5879767"/>
            <a:ext cx="442800" cy="3188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78"/>
          <p:cNvSpPr/>
          <p:nvPr/>
        </p:nvSpPr>
        <p:spPr>
          <a:xfrm>
            <a:off x="3159981" y="5879768"/>
            <a:ext cx="442800" cy="3188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78"/>
          <p:cNvSpPr/>
          <p:nvPr/>
        </p:nvSpPr>
        <p:spPr>
          <a:xfrm>
            <a:off x="3733055" y="5879768"/>
            <a:ext cx="442800" cy="3188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78"/>
          <p:cNvSpPr/>
          <p:nvPr/>
        </p:nvSpPr>
        <p:spPr>
          <a:xfrm>
            <a:off x="4306128" y="5879768"/>
            <a:ext cx="442800" cy="3188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78"/>
          <p:cNvSpPr txBox="1"/>
          <p:nvPr/>
        </p:nvSpPr>
        <p:spPr>
          <a:xfrm>
            <a:off x="2637589" y="5761580"/>
            <a:ext cx="442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595959"/>
                </a:solidFill>
              </a:rPr>
              <a:t>x</a:t>
            </a:r>
            <a:r>
              <a:rPr lang="en" i="1" baseline="30000">
                <a:solidFill>
                  <a:srgbClr val="595959"/>
                </a:solidFill>
              </a:rPr>
              <a:t>e</a:t>
            </a:r>
            <a:r>
              <a:rPr lang="en" i="1" baseline="-25000">
                <a:solidFill>
                  <a:srgbClr val="595959"/>
                </a:solidFill>
              </a:rPr>
              <a:t>1</a:t>
            </a:r>
            <a:endParaRPr i="1" baseline="-25000">
              <a:solidFill>
                <a:srgbClr val="595959"/>
              </a:solidFill>
            </a:endParaRPr>
          </a:p>
        </p:txBody>
      </p:sp>
      <p:sp>
        <p:nvSpPr>
          <p:cNvPr id="2119" name="Google Shape;2119;p78"/>
          <p:cNvSpPr txBox="1"/>
          <p:nvPr/>
        </p:nvSpPr>
        <p:spPr>
          <a:xfrm>
            <a:off x="3185463" y="5761580"/>
            <a:ext cx="442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595959"/>
                </a:solidFill>
              </a:rPr>
              <a:t>x</a:t>
            </a:r>
            <a:r>
              <a:rPr lang="en" i="1" baseline="30000">
                <a:solidFill>
                  <a:srgbClr val="595959"/>
                </a:solidFill>
              </a:rPr>
              <a:t>e</a:t>
            </a:r>
            <a:r>
              <a:rPr lang="en" i="1" baseline="-25000">
                <a:solidFill>
                  <a:srgbClr val="595959"/>
                </a:solidFill>
              </a:rPr>
              <a:t>2</a:t>
            </a:r>
            <a:endParaRPr i="1" baseline="-25000">
              <a:solidFill>
                <a:srgbClr val="595959"/>
              </a:solidFill>
            </a:endParaRPr>
          </a:p>
        </p:txBody>
      </p:sp>
      <p:sp>
        <p:nvSpPr>
          <p:cNvPr id="2120" name="Google Shape;2120;p78"/>
          <p:cNvSpPr txBox="1"/>
          <p:nvPr/>
        </p:nvSpPr>
        <p:spPr>
          <a:xfrm>
            <a:off x="3745789" y="5761580"/>
            <a:ext cx="442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595959"/>
                </a:solidFill>
              </a:rPr>
              <a:t>x</a:t>
            </a:r>
            <a:r>
              <a:rPr lang="en" i="1" baseline="30000">
                <a:solidFill>
                  <a:srgbClr val="595959"/>
                </a:solidFill>
              </a:rPr>
              <a:t>e</a:t>
            </a:r>
            <a:r>
              <a:rPr lang="en" i="1" baseline="-25000">
                <a:solidFill>
                  <a:srgbClr val="595959"/>
                </a:solidFill>
              </a:rPr>
              <a:t>3</a:t>
            </a:r>
            <a:endParaRPr i="1" baseline="-25000">
              <a:solidFill>
                <a:srgbClr val="595959"/>
              </a:solidFill>
            </a:endParaRPr>
          </a:p>
        </p:txBody>
      </p:sp>
      <p:sp>
        <p:nvSpPr>
          <p:cNvPr id="2121" name="Google Shape;2121;p78"/>
          <p:cNvSpPr txBox="1"/>
          <p:nvPr/>
        </p:nvSpPr>
        <p:spPr>
          <a:xfrm>
            <a:off x="4306092" y="5761564"/>
            <a:ext cx="442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595959"/>
                </a:solidFill>
              </a:rPr>
              <a:t>x</a:t>
            </a:r>
            <a:r>
              <a:rPr lang="en" i="1" baseline="30000">
                <a:solidFill>
                  <a:srgbClr val="595959"/>
                </a:solidFill>
              </a:rPr>
              <a:t>e</a:t>
            </a:r>
            <a:r>
              <a:rPr lang="en" i="1" baseline="-25000">
                <a:solidFill>
                  <a:srgbClr val="595959"/>
                </a:solidFill>
              </a:rPr>
              <a:t>4</a:t>
            </a:r>
            <a:endParaRPr i="1" baseline="-25000">
              <a:solidFill>
                <a:srgbClr val="595959"/>
              </a:solidFill>
            </a:endParaRPr>
          </a:p>
        </p:txBody>
      </p:sp>
      <p:sp>
        <p:nvSpPr>
          <p:cNvPr id="2122" name="Google Shape;2122;p78"/>
          <p:cNvSpPr/>
          <p:nvPr/>
        </p:nvSpPr>
        <p:spPr>
          <a:xfrm>
            <a:off x="2641496" y="4516031"/>
            <a:ext cx="2048400" cy="908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78"/>
          <p:cNvSpPr/>
          <p:nvPr/>
        </p:nvSpPr>
        <p:spPr>
          <a:xfrm>
            <a:off x="2637327" y="5020707"/>
            <a:ext cx="442800" cy="3188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2124;p78"/>
          <p:cNvSpPr/>
          <p:nvPr/>
        </p:nvSpPr>
        <p:spPr>
          <a:xfrm>
            <a:off x="3159981" y="5020707"/>
            <a:ext cx="442800" cy="3188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78"/>
          <p:cNvSpPr/>
          <p:nvPr/>
        </p:nvSpPr>
        <p:spPr>
          <a:xfrm>
            <a:off x="3733055" y="5020707"/>
            <a:ext cx="442800" cy="3188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78"/>
          <p:cNvSpPr/>
          <p:nvPr/>
        </p:nvSpPr>
        <p:spPr>
          <a:xfrm>
            <a:off x="4306128" y="5020707"/>
            <a:ext cx="442800" cy="3188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78"/>
          <p:cNvSpPr txBox="1"/>
          <p:nvPr/>
        </p:nvSpPr>
        <p:spPr>
          <a:xfrm>
            <a:off x="2637886" y="4901420"/>
            <a:ext cx="4425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595959"/>
                </a:solidFill>
              </a:rPr>
              <a:t>a</a:t>
            </a:r>
            <a:r>
              <a:rPr lang="en" i="1" baseline="30000">
                <a:solidFill>
                  <a:srgbClr val="595959"/>
                </a:solidFill>
              </a:rPr>
              <a:t>e</a:t>
            </a:r>
            <a:r>
              <a:rPr lang="en" i="1" baseline="-25000">
                <a:solidFill>
                  <a:srgbClr val="595959"/>
                </a:solidFill>
              </a:rPr>
              <a:t>1</a:t>
            </a:r>
            <a:endParaRPr i="1" baseline="-25000">
              <a:solidFill>
                <a:srgbClr val="595959"/>
              </a:solidFill>
            </a:endParaRPr>
          </a:p>
        </p:txBody>
      </p:sp>
      <p:sp>
        <p:nvSpPr>
          <p:cNvPr id="2128" name="Google Shape;2128;p78"/>
          <p:cNvSpPr txBox="1"/>
          <p:nvPr/>
        </p:nvSpPr>
        <p:spPr>
          <a:xfrm>
            <a:off x="3185463" y="4902519"/>
            <a:ext cx="4425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595959"/>
                </a:solidFill>
              </a:rPr>
              <a:t>a</a:t>
            </a:r>
            <a:r>
              <a:rPr lang="en" i="1" baseline="30000">
                <a:solidFill>
                  <a:srgbClr val="595959"/>
                </a:solidFill>
              </a:rPr>
              <a:t>e</a:t>
            </a:r>
            <a:r>
              <a:rPr lang="en" i="1" baseline="-25000">
                <a:solidFill>
                  <a:srgbClr val="595959"/>
                </a:solidFill>
              </a:rPr>
              <a:t>2</a:t>
            </a:r>
            <a:endParaRPr i="1" baseline="-25000">
              <a:solidFill>
                <a:srgbClr val="595959"/>
              </a:solidFill>
            </a:endParaRPr>
          </a:p>
        </p:txBody>
      </p:sp>
      <p:sp>
        <p:nvSpPr>
          <p:cNvPr id="2129" name="Google Shape;2129;p78"/>
          <p:cNvSpPr txBox="1"/>
          <p:nvPr/>
        </p:nvSpPr>
        <p:spPr>
          <a:xfrm>
            <a:off x="3745789" y="4902519"/>
            <a:ext cx="4425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595959"/>
                </a:solidFill>
              </a:rPr>
              <a:t>a</a:t>
            </a:r>
            <a:r>
              <a:rPr lang="en" i="1" baseline="30000">
                <a:solidFill>
                  <a:srgbClr val="595959"/>
                </a:solidFill>
              </a:rPr>
              <a:t>e</a:t>
            </a:r>
            <a:r>
              <a:rPr lang="en" i="1" baseline="-25000">
                <a:solidFill>
                  <a:srgbClr val="595959"/>
                </a:solidFill>
              </a:rPr>
              <a:t>3</a:t>
            </a:r>
            <a:endParaRPr i="1" baseline="-25000">
              <a:solidFill>
                <a:srgbClr val="595959"/>
              </a:solidFill>
            </a:endParaRPr>
          </a:p>
        </p:txBody>
      </p:sp>
      <p:sp>
        <p:nvSpPr>
          <p:cNvPr id="2130" name="Google Shape;2130;p78"/>
          <p:cNvSpPr txBox="1"/>
          <p:nvPr/>
        </p:nvSpPr>
        <p:spPr>
          <a:xfrm>
            <a:off x="4306092" y="4902504"/>
            <a:ext cx="4425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595959"/>
                </a:solidFill>
              </a:rPr>
              <a:t>a</a:t>
            </a:r>
            <a:r>
              <a:rPr lang="en" i="1" baseline="30000">
                <a:solidFill>
                  <a:srgbClr val="595959"/>
                </a:solidFill>
              </a:rPr>
              <a:t>e</a:t>
            </a:r>
            <a:r>
              <a:rPr lang="en" i="1" baseline="-25000">
                <a:solidFill>
                  <a:srgbClr val="595959"/>
                </a:solidFill>
              </a:rPr>
              <a:t>4</a:t>
            </a:r>
            <a:endParaRPr i="1" baseline="-25000">
              <a:solidFill>
                <a:srgbClr val="595959"/>
              </a:solidFill>
            </a:endParaRPr>
          </a:p>
        </p:txBody>
      </p:sp>
      <p:sp>
        <p:nvSpPr>
          <p:cNvPr id="2131" name="Google Shape;2131;p78"/>
          <p:cNvSpPr txBox="1"/>
          <p:nvPr/>
        </p:nvSpPr>
        <p:spPr>
          <a:xfrm>
            <a:off x="1112062" y="4790896"/>
            <a:ext cx="12804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Masked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Self-attention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2" name="Google Shape;2132;p78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498844" y="3696869"/>
            <a:ext cx="2254784" cy="1288391"/>
          </a:xfrm>
          <a:prstGeom prst="rect">
            <a:avLst/>
          </a:prstGeom>
          <a:noFill/>
          <a:ln>
            <a:noFill/>
          </a:ln>
        </p:spPr>
      </p:pic>
      <p:sp>
        <p:nvSpPr>
          <p:cNvPr id="2133" name="Google Shape;2133;p78"/>
          <p:cNvSpPr/>
          <p:nvPr/>
        </p:nvSpPr>
        <p:spPr>
          <a:xfrm>
            <a:off x="2641496" y="3676852"/>
            <a:ext cx="2048400" cy="908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p78"/>
          <p:cNvSpPr/>
          <p:nvPr/>
        </p:nvSpPr>
        <p:spPr>
          <a:xfrm>
            <a:off x="2637327" y="4181527"/>
            <a:ext cx="442800" cy="3188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5" name="Google Shape;2135;p78"/>
          <p:cNvSpPr/>
          <p:nvPr/>
        </p:nvSpPr>
        <p:spPr>
          <a:xfrm>
            <a:off x="3159981" y="4181528"/>
            <a:ext cx="442800" cy="3188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78"/>
          <p:cNvSpPr/>
          <p:nvPr/>
        </p:nvSpPr>
        <p:spPr>
          <a:xfrm>
            <a:off x="3733055" y="4181528"/>
            <a:ext cx="442800" cy="3188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78"/>
          <p:cNvSpPr/>
          <p:nvPr/>
        </p:nvSpPr>
        <p:spPr>
          <a:xfrm>
            <a:off x="4306128" y="4181528"/>
            <a:ext cx="442800" cy="3188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78"/>
          <p:cNvSpPr txBox="1"/>
          <p:nvPr/>
        </p:nvSpPr>
        <p:spPr>
          <a:xfrm>
            <a:off x="2666364" y="4035489"/>
            <a:ext cx="442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595959"/>
                </a:solidFill>
              </a:rPr>
              <a:t>x</a:t>
            </a:r>
            <a:r>
              <a:rPr lang="en" i="1" baseline="30000">
                <a:solidFill>
                  <a:srgbClr val="595959"/>
                </a:solidFill>
              </a:rPr>
              <a:t>e</a:t>
            </a:r>
            <a:r>
              <a:rPr lang="en" i="1" baseline="-25000">
                <a:solidFill>
                  <a:srgbClr val="595959"/>
                </a:solidFill>
              </a:rPr>
              <a:t>1</a:t>
            </a:r>
            <a:endParaRPr i="1" baseline="-25000">
              <a:solidFill>
                <a:srgbClr val="595959"/>
              </a:solidFill>
            </a:endParaRPr>
          </a:p>
        </p:txBody>
      </p:sp>
      <p:sp>
        <p:nvSpPr>
          <p:cNvPr id="2139" name="Google Shape;2139;p78"/>
          <p:cNvSpPr txBox="1"/>
          <p:nvPr/>
        </p:nvSpPr>
        <p:spPr>
          <a:xfrm>
            <a:off x="3185326" y="4036040"/>
            <a:ext cx="442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595959"/>
                </a:solidFill>
              </a:rPr>
              <a:t>x</a:t>
            </a:r>
            <a:r>
              <a:rPr lang="en" i="1" baseline="30000">
                <a:solidFill>
                  <a:srgbClr val="595959"/>
                </a:solidFill>
              </a:rPr>
              <a:t>e</a:t>
            </a:r>
            <a:r>
              <a:rPr lang="en" i="1" baseline="-25000">
                <a:solidFill>
                  <a:srgbClr val="595959"/>
                </a:solidFill>
              </a:rPr>
              <a:t>2</a:t>
            </a:r>
            <a:endParaRPr i="1" baseline="-25000">
              <a:solidFill>
                <a:srgbClr val="595959"/>
              </a:solidFill>
            </a:endParaRPr>
          </a:p>
        </p:txBody>
      </p:sp>
      <p:sp>
        <p:nvSpPr>
          <p:cNvPr id="2140" name="Google Shape;2140;p78"/>
          <p:cNvSpPr txBox="1"/>
          <p:nvPr/>
        </p:nvSpPr>
        <p:spPr>
          <a:xfrm>
            <a:off x="3745789" y="4036040"/>
            <a:ext cx="442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595959"/>
                </a:solidFill>
              </a:rPr>
              <a:t>x</a:t>
            </a:r>
            <a:r>
              <a:rPr lang="en" i="1" baseline="30000">
                <a:solidFill>
                  <a:srgbClr val="595959"/>
                </a:solidFill>
              </a:rPr>
              <a:t>e</a:t>
            </a:r>
            <a:r>
              <a:rPr lang="en" i="1" baseline="-25000">
                <a:solidFill>
                  <a:srgbClr val="595959"/>
                </a:solidFill>
              </a:rPr>
              <a:t>3</a:t>
            </a:r>
            <a:endParaRPr i="1" baseline="-25000">
              <a:solidFill>
                <a:srgbClr val="595959"/>
              </a:solidFill>
            </a:endParaRPr>
          </a:p>
        </p:txBody>
      </p:sp>
      <p:sp>
        <p:nvSpPr>
          <p:cNvPr id="2141" name="Google Shape;2141;p78"/>
          <p:cNvSpPr txBox="1"/>
          <p:nvPr/>
        </p:nvSpPr>
        <p:spPr>
          <a:xfrm>
            <a:off x="4306117" y="4036008"/>
            <a:ext cx="442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595959"/>
                </a:solidFill>
              </a:rPr>
              <a:t>x</a:t>
            </a:r>
            <a:r>
              <a:rPr lang="en" i="1" baseline="30000">
                <a:solidFill>
                  <a:srgbClr val="595959"/>
                </a:solidFill>
              </a:rPr>
              <a:t>e</a:t>
            </a:r>
            <a:r>
              <a:rPr lang="en" i="1" baseline="-25000">
                <a:solidFill>
                  <a:srgbClr val="595959"/>
                </a:solidFill>
              </a:rPr>
              <a:t>4</a:t>
            </a:r>
            <a:endParaRPr i="1" baseline="-25000">
              <a:solidFill>
                <a:srgbClr val="595959"/>
              </a:solidFill>
            </a:endParaRPr>
          </a:p>
        </p:txBody>
      </p:sp>
      <p:sp>
        <p:nvSpPr>
          <p:cNvPr id="2142" name="Google Shape;2142;p78"/>
          <p:cNvSpPr/>
          <p:nvPr/>
        </p:nvSpPr>
        <p:spPr>
          <a:xfrm>
            <a:off x="2442083" y="4357607"/>
            <a:ext cx="195245" cy="1645344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43" name="Google Shape;2143;p78"/>
          <p:cNvSpPr/>
          <p:nvPr/>
        </p:nvSpPr>
        <p:spPr>
          <a:xfrm>
            <a:off x="2964735" y="4357607"/>
            <a:ext cx="195245" cy="1645344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44" name="Google Shape;2144;p78"/>
          <p:cNvSpPr/>
          <p:nvPr/>
        </p:nvSpPr>
        <p:spPr>
          <a:xfrm>
            <a:off x="3528615" y="4357607"/>
            <a:ext cx="195245" cy="1645344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45" name="Google Shape;2145;p78"/>
          <p:cNvSpPr/>
          <p:nvPr/>
        </p:nvSpPr>
        <p:spPr>
          <a:xfrm>
            <a:off x="4092472" y="4357533"/>
            <a:ext cx="195245" cy="1645344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46" name="Google Shape;2146;p78"/>
          <p:cNvSpPr txBox="1"/>
          <p:nvPr/>
        </p:nvSpPr>
        <p:spPr>
          <a:xfrm>
            <a:off x="1107359" y="4095687"/>
            <a:ext cx="1158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Add &amp; Norm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7" name="Google Shape;2147;p78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498844" y="2835166"/>
            <a:ext cx="2254784" cy="1288391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78"/>
          <p:cNvSpPr/>
          <p:nvPr/>
        </p:nvSpPr>
        <p:spPr>
          <a:xfrm>
            <a:off x="2641496" y="2815148"/>
            <a:ext cx="2048400" cy="908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78"/>
          <p:cNvSpPr/>
          <p:nvPr/>
        </p:nvSpPr>
        <p:spPr>
          <a:xfrm>
            <a:off x="2637327" y="3319824"/>
            <a:ext cx="442800" cy="318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78"/>
          <p:cNvSpPr/>
          <p:nvPr/>
        </p:nvSpPr>
        <p:spPr>
          <a:xfrm>
            <a:off x="3159981" y="3319824"/>
            <a:ext cx="442800" cy="318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78"/>
          <p:cNvSpPr/>
          <p:nvPr/>
        </p:nvSpPr>
        <p:spPr>
          <a:xfrm>
            <a:off x="3733055" y="3319824"/>
            <a:ext cx="442800" cy="318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78"/>
          <p:cNvSpPr/>
          <p:nvPr/>
        </p:nvSpPr>
        <p:spPr>
          <a:xfrm>
            <a:off x="4306128" y="3319824"/>
            <a:ext cx="442800" cy="318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78"/>
          <p:cNvSpPr txBox="1"/>
          <p:nvPr/>
        </p:nvSpPr>
        <p:spPr>
          <a:xfrm>
            <a:off x="2574302" y="3201633"/>
            <a:ext cx="505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2"/>
                </a:solidFill>
              </a:rPr>
              <a:t>a</a:t>
            </a:r>
            <a:r>
              <a:rPr lang="en" i="1" baseline="30000">
                <a:solidFill>
                  <a:schemeClr val="dk2"/>
                </a:solidFill>
              </a:rPr>
              <a:t>ed</a:t>
            </a:r>
            <a:r>
              <a:rPr lang="en" i="1" baseline="-25000">
                <a:solidFill>
                  <a:schemeClr val="dk2"/>
                </a:solidFill>
              </a:rPr>
              <a:t>1</a:t>
            </a:r>
            <a:endParaRPr i="1">
              <a:solidFill>
                <a:srgbClr val="595959"/>
              </a:solidFill>
            </a:endParaRPr>
          </a:p>
        </p:txBody>
      </p:sp>
      <p:sp>
        <p:nvSpPr>
          <p:cNvPr id="2154" name="Google Shape;2154;p78"/>
          <p:cNvSpPr txBox="1"/>
          <p:nvPr/>
        </p:nvSpPr>
        <p:spPr>
          <a:xfrm>
            <a:off x="3122177" y="3201633"/>
            <a:ext cx="505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2"/>
                </a:solidFill>
              </a:rPr>
              <a:t>a</a:t>
            </a:r>
            <a:r>
              <a:rPr lang="en" i="1" baseline="30000">
                <a:solidFill>
                  <a:schemeClr val="dk2"/>
                </a:solidFill>
              </a:rPr>
              <a:t>ed</a:t>
            </a:r>
            <a:r>
              <a:rPr lang="en" i="1" baseline="-25000">
                <a:solidFill>
                  <a:schemeClr val="dk2"/>
                </a:solidFill>
              </a:rPr>
              <a:t>2</a:t>
            </a:r>
            <a:endParaRPr i="1">
              <a:solidFill>
                <a:srgbClr val="595959"/>
              </a:solidFill>
            </a:endParaRPr>
          </a:p>
        </p:txBody>
      </p:sp>
      <p:sp>
        <p:nvSpPr>
          <p:cNvPr id="2155" name="Google Shape;2155;p78"/>
          <p:cNvSpPr txBox="1"/>
          <p:nvPr/>
        </p:nvSpPr>
        <p:spPr>
          <a:xfrm>
            <a:off x="3682501" y="3201633"/>
            <a:ext cx="505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2"/>
                </a:solidFill>
              </a:rPr>
              <a:t>a</a:t>
            </a:r>
            <a:r>
              <a:rPr lang="en" i="1" baseline="30000">
                <a:solidFill>
                  <a:schemeClr val="dk2"/>
                </a:solidFill>
              </a:rPr>
              <a:t>ed</a:t>
            </a:r>
            <a:r>
              <a:rPr lang="en" i="1" baseline="-25000">
                <a:solidFill>
                  <a:schemeClr val="dk2"/>
                </a:solidFill>
              </a:rPr>
              <a:t>3</a:t>
            </a:r>
            <a:endParaRPr i="1">
              <a:solidFill>
                <a:srgbClr val="595959"/>
              </a:solidFill>
            </a:endParaRPr>
          </a:p>
        </p:txBody>
      </p:sp>
      <p:sp>
        <p:nvSpPr>
          <p:cNvPr id="2156" name="Google Shape;2156;p78"/>
          <p:cNvSpPr txBox="1"/>
          <p:nvPr/>
        </p:nvSpPr>
        <p:spPr>
          <a:xfrm>
            <a:off x="4242801" y="3201633"/>
            <a:ext cx="505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2"/>
                </a:solidFill>
              </a:rPr>
              <a:t>a</a:t>
            </a:r>
            <a:r>
              <a:rPr lang="en" i="1" baseline="30000">
                <a:solidFill>
                  <a:schemeClr val="dk2"/>
                </a:solidFill>
              </a:rPr>
              <a:t>ed</a:t>
            </a:r>
            <a:r>
              <a:rPr lang="en" i="1" baseline="-25000">
                <a:solidFill>
                  <a:schemeClr val="dk2"/>
                </a:solidFill>
              </a:rPr>
              <a:t>4</a:t>
            </a:r>
            <a:endParaRPr i="1">
              <a:solidFill>
                <a:srgbClr val="595959"/>
              </a:solidFill>
            </a:endParaRPr>
          </a:p>
        </p:txBody>
      </p:sp>
      <p:sp>
        <p:nvSpPr>
          <p:cNvPr id="2157" name="Google Shape;2157;p78"/>
          <p:cNvSpPr txBox="1"/>
          <p:nvPr/>
        </p:nvSpPr>
        <p:spPr>
          <a:xfrm>
            <a:off x="1103625" y="3431084"/>
            <a:ext cx="1428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Cross- Attention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8" name="Google Shape;2158;p78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498844" y="1993314"/>
            <a:ext cx="2254784" cy="1288391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78"/>
          <p:cNvSpPr/>
          <p:nvPr/>
        </p:nvSpPr>
        <p:spPr>
          <a:xfrm>
            <a:off x="2641496" y="1973296"/>
            <a:ext cx="2048400" cy="908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78"/>
          <p:cNvSpPr/>
          <p:nvPr/>
        </p:nvSpPr>
        <p:spPr>
          <a:xfrm>
            <a:off x="2637327" y="2477972"/>
            <a:ext cx="442800" cy="318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78"/>
          <p:cNvSpPr/>
          <p:nvPr/>
        </p:nvSpPr>
        <p:spPr>
          <a:xfrm>
            <a:off x="3159981" y="2477972"/>
            <a:ext cx="442800" cy="318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78"/>
          <p:cNvSpPr/>
          <p:nvPr/>
        </p:nvSpPr>
        <p:spPr>
          <a:xfrm>
            <a:off x="3733055" y="2477972"/>
            <a:ext cx="442800" cy="318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78"/>
          <p:cNvSpPr/>
          <p:nvPr/>
        </p:nvSpPr>
        <p:spPr>
          <a:xfrm>
            <a:off x="4306128" y="2477972"/>
            <a:ext cx="442800" cy="318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78"/>
          <p:cNvSpPr txBox="1"/>
          <p:nvPr/>
        </p:nvSpPr>
        <p:spPr>
          <a:xfrm>
            <a:off x="2637589" y="2359784"/>
            <a:ext cx="442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595959"/>
                </a:solidFill>
              </a:rPr>
              <a:t>x</a:t>
            </a:r>
            <a:r>
              <a:rPr lang="en" i="1" baseline="30000">
                <a:solidFill>
                  <a:srgbClr val="595959"/>
                </a:solidFill>
              </a:rPr>
              <a:t>e</a:t>
            </a:r>
            <a:r>
              <a:rPr lang="en" i="1" baseline="-25000">
                <a:solidFill>
                  <a:srgbClr val="595959"/>
                </a:solidFill>
              </a:rPr>
              <a:t>1</a:t>
            </a:r>
            <a:endParaRPr i="1" baseline="-25000">
              <a:solidFill>
                <a:srgbClr val="595959"/>
              </a:solidFill>
            </a:endParaRPr>
          </a:p>
        </p:txBody>
      </p:sp>
      <p:sp>
        <p:nvSpPr>
          <p:cNvPr id="2165" name="Google Shape;2165;p78"/>
          <p:cNvSpPr txBox="1"/>
          <p:nvPr/>
        </p:nvSpPr>
        <p:spPr>
          <a:xfrm>
            <a:off x="3185463" y="2359784"/>
            <a:ext cx="442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595959"/>
                </a:solidFill>
              </a:rPr>
              <a:t>x</a:t>
            </a:r>
            <a:r>
              <a:rPr lang="en" i="1" baseline="30000">
                <a:solidFill>
                  <a:srgbClr val="595959"/>
                </a:solidFill>
              </a:rPr>
              <a:t>e</a:t>
            </a:r>
            <a:r>
              <a:rPr lang="en" i="1" baseline="-25000">
                <a:solidFill>
                  <a:srgbClr val="595959"/>
                </a:solidFill>
              </a:rPr>
              <a:t>2</a:t>
            </a:r>
            <a:endParaRPr i="1" baseline="-25000">
              <a:solidFill>
                <a:srgbClr val="595959"/>
              </a:solidFill>
            </a:endParaRPr>
          </a:p>
        </p:txBody>
      </p:sp>
      <p:sp>
        <p:nvSpPr>
          <p:cNvPr id="2166" name="Google Shape;2166;p78"/>
          <p:cNvSpPr txBox="1"/>
          <p:nvPr/>
        </p:nvSpPr>
        <p:spPr>
          <a:xfrm>
            <a:off x="3745789" y="2359784"/>
            <a:ext cx="442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595959"/>
                </a:solidFill>
              </a:rPr>
              <a:t>x</a:t>
            </a:r>
            <a:r>
              <a:rPr lang="en" i="1" baseline="30000">
                <a:solidFill>
                  <a:srgbClr val="595959"/>
                </a:solidFill>
              </a:rPr>
              <a:t>e</a:t>
            </a:r>
            <a:r>
              <a:rPr lang="en" i="1" baseline="-25000">
                <a:solidFill>
                  <a:srgbClr val="595959"/>
                </a:solidFill>
              </a:rPr>
              <a:t>3</a:t>
            </a:r>
            <a:endParaRPr i="1" baseline="-25000">
              <a:solidFill>
                <a:srgbClr val="595959"/>
              </a:solidFill>
            </a:endParaRPr>
          </a:p>
        </p:txBody>
      </p:sp>
      <p:sp>
        <p:nvSpPr>
          <p:cNvPr id="2167" name="Google Shape;2167;p78"/>
          <p:cNvSpPr txBox="1"/>
          <p:nvPr/>
        </p:nvSpPr>
        <p:spPr>
          <a:xfrm>
            <a:off x="4306092" y="2359769"/>
            <a:ext cx="442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595959"/>
                </a:solidFill>
              </a:rPr>
              <a:t>x</a:t>
            </a:r>
            <a:r>
              <a:rPr lang="en" i="1" baseline="30000">
                <a:solidFill>
                  <a:srgbClr val="595959"/>
                </a:solidFill>
              </a:rPr>
              <a:t>e</a:t>
            </a:r>
            <a:r>
              <a:rPr lang="en" i="1" baseline="-25000">
                <a:solidFill>
                  <a:srgbClr val="595959"/>
                </a:solidFill>
              </a:rPr>
              <a:t>4</a:t>
            </a:r>
            <a:endParaRPr i="1" baseline="-25000">
              <a:solidFill>
                <a:srgbClr val="595959"/>
              </a:solidFill>
            </a:endParaRPr>
          </a:p>
        </p:txBody>
      </p:sp>
      <p:sp>
        <p:nvSpPr>
          <p:cNvPr id="2168" name="Google Shape;2168;p78"/>
          <p:cNvSpPr txBox="1"/>
          <p:nvPr/>
        </p:nvSpPr>
        <p:spPr>
          <a:xfrm>
            <a:off x="1107350" y="2504605"/>
            <a:ext cx="1158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Add &amp; Norm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9" name="Google Shape;2169;p78"/>
          <p:cNvSpPr/>
          <p:nvPr/>
        </p:nvSpPr>
        <p:spPr>
          <a:xfrm>
            <a:off x="2420164" y="2725692"/>
            <a:ext cx="195245" cy="1645344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70" name="Google Shape;2170;p78"/>
          <p:cNvSpPr/>
          <p:nvPr/>
        </p:nvSpPr>
        <p:spPr>
          <a:xfrm>
            <a:off x="2964735" y="2725692"/>
            <a:ext cx="195245" cy="1645344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71" name="Google Shape;2171;p78"/>
          <p:cNvSpPr/>
          <p:nvPr/>
        </p:nvSpPr>
        <p:spPr>
          <a:xfrm>
            <a:off x="3509305" y="2725692"/>
            <a:ext cx="195245" cy="1645344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72" name="Google Shape;2172;p78"/>
          <p:cNvSpPr/>
          <p:nvPr/>
        </p:nvSpPr>
        <p:spPr>
          <a:xfrm>
            <a:off x="4092472" y="2725692"/>
            <a:ext cx="195245" cy="1645344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cxnSp>
        <p:nvCxnSpPr>
          <p:cNvPr id="2173" name="Google Shape;2173;p78"/>
          <p:cNvCxnSpPr/>
          <p:nvPr/>
        </p:nvCxnSpPr>
        <p:spPr>
          <a:xfrm flipH="1">
            <a:off x="2777399" y="5362903"/>
            <a:ext cx="300" cy="49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4" name="Google Shape;2174;p78"/>
          <p:cNvCxnSpPr/>
          <p:nvPr/>
        </p:nvCxnSpPr>
        <p:spPr>
          <a:xfrm>
            <a:off x="2777699" y="5362903"/>
            <a:ext cx="583200" cy="49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5" name="Google Shape;2175;p78"/>
          <p:cNvCxnSpPr/>
          <p:nvPr/>
        </p:nvCxnSpPr>
        <p:spPr>
          <a:xfrm>
            <a:off x="2777699" y="5362903"/>
            <a:ext cx="1179900" cy="49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6" name="Google Shape;2176;p78"/>
          <p:cNvCxnSpPr/>
          <p:nvPr/>
        </p:nvCxnSpPr>
        <p:spPr>
          <a:xfrm>
            <a:off x="2777699" y="5362903"/>
            <a:ext cx="1776000" cy="49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7" name="Google Shape;2177;p78"/>
          <p:cNvCxnSpPr/>
          <p:nvPr/>
        </p:nvCxnSpPr>
        <p:spPr>
          <a:xfrm rot="10800000" flipH="1">
            <a:off x="2777383" y="5364127"/>
            <a:ext cx="583500" cy="49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8" name="Google Shape;2178;p78"/>
          <p:cNvCxnSpPr/>
          <p:nvPr/>
        </p:nvCxnSpPr>
        <p:spPr>
          <a:xfrm rot="10800000" flipH="1">
            <a:off x="2777383" y="5364127"/>
            <a:ext cx="1180200" cy="49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9" name="Google Shape;2179;p78"/>
          <p:cNvCxnSpPr/>
          <p:nvPr/>
        </p:nvCxnSpPr>
        <p:spPr>
          <a:xfrm rot="10800000" flipH="1">
            <a:off x="2777383" y="5364127"/>
            <a:ext cx="1776600" cy="49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0" name="Google Shape;2180;p78"/>
          <p:cNvCxnSpPr/>
          <p:nvPr/>
        </p:nvCxnSpPr>
        <p:spPr>
          <a:xfrm>
            <a:off x="3360748" y="5364381"/>
            <a:ext cx="0" cy="49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1" name="Google Shape;2181;p78"/>
          <p:cNvCxnSpPr/>
          <p:nvPr/>
        </p:nvCxnSpPr>
        <p:spPr>
          <a:xfrm rot="10800000" flipH="1">
            <a:off x="3360748" y="5364127"/>
            <a:ext cx="596700" cy="49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2" name="Google Shape;2182;p78"/>
          <p:cNvCxnSpPr/>
          <p:nvPr/>
        </p:nvCxnSpPr>
        <p:spPr>
          <a:xfrm>
            <a:off x="3360748" y="5364381"/>
            <a:ext cx="596700" cy="49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3" name="Google Shape;2183;p78"/>
          <p:cNvCxnSpPr/>
          <p:nvPr/>
        </p:nvCxnSpPr>
        <p:spPr>
          <a:xfrm rot="10800000" flipH="1">
            <a:off x="3957370" y="5364127"/>
            <a:ext cx="596700" cy="49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4" name="Google Shape;2184;p78"/>
          <p:cNvCxnSpPr/>
          <p:nvPr/>
        </p:nvCxnSpPr>
        <p:spPr>
          <a:xfrm>
            <a:off x="3957370" y="5364381"/>
            <a:ext cx="0" cy="49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5" name="Google Shape;2185;p78"/>
          <p:cNvCxnSpPr/>
          <p:nvPr/>
        </p:nvCxnSpPr>
        <p:spPr>
          <a:xfrm>
            <a:off x="3957370" y="5364381"/>
            <a:ext cx="596700" cy="49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6" name="Google Shape;2186;p78"/>
          <p:cNvCxnSpPr/>
          <p:nvPr/>
        </p:nvCxnSpPr>
        <p:spPr>
          <a:xfrm rot="10800000">
            <a:off x="4553969" y="5364107"/>
            <a:ext cx="0" cy="49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7" name="Google Shape;2187;p78"/>
          <p:cNvCxnSpPr/>
          <p:nvPr/>
        </p:nvCxnSpPr>
        <p:spPr>
          <a:xfrm rot="10800000">
            <a:off x="3360869" y="5364107"/>
            <a:ext cx="1193100" cy="49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8" name="Google Shape;2188;p78"/>
          <p:cNvCxnSpPr/>
          <p:nvPr/>
        </p:nvCxnSpPr>
        <p:spPr>
          <a:xfrm rot="10800000" flipH="1">
            <a:off x="3360748" y="5364127"/>
            <a:ext cx="1193100" cy="49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89" name="Google Shape;2189;p78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539856" y="1179435"/>
            <a:ext cx="2254784" cy="1288391"/>
          </a:xfrm>
          <a:prstGeom prst="rect">
            <a:avLst/>
          </a:prstGeom>
          <a:noFill/>
          <a:ln>
            <a:noFill/>
          </a:ln>
        </p:spPr>
      </p:pic>
      <p:sp>
        <p:nvSpPr>
          <p:cNvPr id="2190" name="Google Shape;2190;p78"/>
          <p:cNvSpPr/>
          <p:nvPr/>
        </p:nvSpPr>
        <p:spPr>
          <a:xfrm>
            <a:off x="2682508" y="1159417"/>
            <a:ext cx="2048400" cy="908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78"/>
          <p:cNvSpPr/>
          <p:nvPr/>
        </p:nvSpPr>
        <p:spPr>
          <a:xfrm>
            <a:off x="2678339" y="1664093"/>
            <a:ext cx="442800" cy="318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78"/>
          <p:cNvSpPr/>
          <p:nvPr/>
        </p:nvSpPr>
        <p:spPr>
          <a:xfrm>
            <a:off x="3200993" y="1664093"/>
            <a:ext cx="442800" cy="318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3" name="Google Shape;2193;p78"/>
          <p:cNvSpPr/>
          <p:nvPr/>
        </p:nvSpPr>
        <p:spPr>
          <a:xfrm>
            <a:off x="3774067" y="1664093"/>
            <a:ext cx="442800" cy="318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78"/>
          <p:cNvSpPr/>
          <p:nvPr/>
        </p:nvSpPr>
        <p:spPr>
          <a:xfrm>
            <a:off x="4347140" y="1664093"/>
            <a:ext cx="442800" cy="318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78"/>
          <p:cNvSpPr txBox="1"/>
          <p:nvPr/>
        </p:nvSpPr>
        <p:spPr>
          <a:xfrm>
            <a:off x="2615325" y="1515884"/>
            <a:ext cx="505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2"/>
                </a:solidFill>
              </a:rPr>
              <a:t>x</a:t>
            </a:r>
            <a:r>
              <a:rPr lang="en" i="1" baseline="30000">
                <a:solidFill>
                  <a:schemeClr val="dk2"/>
                </a:solidFill>
              </a:rPr>
              <a:t>e</a:t>
            </a:r>
            <a:r>
              <a:rPr lang="en" i="1" baseline="-25000">
                <a:solidFill>
                  <a:schemeClr val="dk2"/>
                </a:solidFill>
              </a:rPr>
              <a:t>1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2196" name="Google Shape;2196;p78"/>
          <p:cNvSpPr txBox="1"/>
          <p:nvPr/>
        </p:nvSpPr>
        <p:spPr>
          <a:xfrm>
            <a:off x="3159612" y="1515884"/>
            <a:ext cx="505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2"/>
                </a:solidFill>
              </a:rPr>
              <a:t>x</a:t>
            </a:r>
            <a:r>
              <a:rPr lang="en" i="1" baseline="30000">
                <a:solidFill>
                  <a:schemeClr val="dk2"/>
                </a:solidFill>
              </a:rPr>
              <a:t>e</a:t>
            </a:r>
            <a:r>
              <a:rPr lang="en" i="1" baseline="-25000">
                <a:solidFill>
                  <a:schemeClr val="dk2"/>
                </a:solidFill>
              </a:rPr>
              <a:t>2</a:t>
            </a:r>
            <a:endParaRPr i="1" baseline="-25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2"/>
              </a:solidFill>
            </a:endParaRPr>
          </a:p>
        </p:txBody>
      </p:sp>
      <p:sp>
        <p:nvSpPr>
          <p:cNvPr id="2197" name="Google Shape;2197;p78"/>
          <p:cNvSpPr txBox="1"/>
          <p:nvPr/>
        </p:nvSpPr>
        <p:spPr>
          <a:xfrm>
            <a:off x="3703887" y="1515884"/>
            <a:ext cx="583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2"/>
                </a:solidFill>
              </a:rPr>
              <a:t>x</a:t>
            </a:r>
            <a:r>
              <a:rPr lang="en" i="1" baseline="30000">
                <a:solidFill>
                  <a:schemeClr val="dk2"/>
                </a:solidFill>
              </a:rPr>
              <a:t>e</a:t>
            </a:r>
            <a:r>
              <a:rPr lang="en" i="1" baseline="-25000">
                <a:solidFill>
                  <a:schemeClr val="dk2"/>
                </a:solidFill>
              </a:rPr>
              <a:t>3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2198" name="Google Shape;2198;p78"/>
          <p:cNvSpPr txBox="1"/>
          <p:nvPr/>
        </p:nvSpPr>
        <p:spPr>
          <a:xfrm>
            <a:off x="4321973" y="1515867"/>
            <a:ext cx="678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2"/>
                </a:solidFill>
              </a:rPr>
              <a:t>x</a:t>
            </a:r>
            <a:r>
              <a:rPr lang="en" i="1" baseline="30000">
                <a:solidFill>
                  <a:schemeClr val="dk2"/>
                </a:solidFill>
              </a:rPr>
              <a:t>e</a:t>
            </a:r>
            <a:r>
              <a:rPr lang="en" i="1" baseline="-25000">
                <a:solidFill>
                  <a:schemeClr val="dk2"/>
                </a:solidFill>
              </a:rPr>
              <a:t>4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2199" name="Google Shape;2199;p78"/>
          <p:cNvSpPr txBox="1"/>
          <p:nvPr/>
        </p:nvSpPr>
        <p:spPr>
          <a:xfrm>
            <a:off x="1111225" y="1587667"/>
            <a:ext cx="10749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FC layer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0" name="Google Shape;2200;p78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539856" y="337583"/>
            <a:ext cx="2254784" cy="1288391"/>
          </a:xfrm>
          <a:prstGeom prst="rect">
            <a:avLst/>
          </a:prstGeom>
          <a:noFill/>
          <a:ln>
            <a:noFill/>
          </a:ln>
        </p:spPr>
      </p:pic>
      <p:sp>
        <p:nvSpPr>
          <p:cNvPr id="2201" name="Google Shape;2201;p78"/>
          <p:cNvSpPr/>
          <p:nvPr/>
        </p:nvSpPr>
        <p:spPr>
          <a:xfrm>
            <a:off x="2682508" y="317565"/>
            <a:ext cx="2048400" cy="908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2" name="Google Shape;2202;p78"/>
          <p:cNvSpPr/>
          <p:nvPr/>
        </p:nvSpPr>
        <p:spPr>
          <a:xfrm>
            <a:off x="2678339" y="822241"/>
            <a:ext cx="442800" cy="318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3" name="Google Shape;2203;p78"/>
          <p:cNvSpPr/>
          <p:nvPr/>
        </p:nvSpPr>
        <p:spPr>
          <a:xfrm>
            <a:off x="3200993" y="822241"/>
            <a:ext cx="442800" cy="318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4" name="Google Shape;2204;p78"/>
          <p:cNvSpPr/>
          <p:nvPr/>
        </p:nvSpPr>
        <p:spPr>
          <a:xfrm>
            <a:off x="3774067" y="822241"/>
            <a:ext cx="442800" cy="318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5" name="Google Shape;2205;p78"/>
          <p:cNvSpPr/>
          <p:nvPr/>
        </p:nvSpPr>
        <p:spPr>
          <a:xfrm>
            <a:off x="4347140" y="822241"/>
            <a:ext cx="442800" cy="318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78"/>
          <p:cNvSpPr txBox="1"/>
          <p:nvPr/>
        </p:nvSpPr>
        <p:spPr>
          <a:xfrm>
            <a:off x="2678601" y="704053"/>
            <a:ext cx="442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595959"/>
                </a:solidFill>
              </a:rPr>
              <a:t>x</a:t>
            </a:r>
            <a:r>
              <a:rPr lang="en" i="1" baseline="30000">
                <a:solidFill>
                  <a:srgbClr val="595959"/>
                </a:solidFill>
              </a:rPr>
              <a:t>e</a:t>
            </a:r>
            <a:r>
              <a:rPr lang="en" i="1" baseline="-25000">
                <a:solidFill>
                  <a:srgbClr val="595959"/>
                </a:solidFill>
              </a:rPr>
              <a:t>1</a:t>
            </a:r>
            <a:endParaRPr i="1" baseline="-25000">
              <a:solidFill>
                <a:srgbClr val="595959"/>
              </a:solidFill>
            </a:endParaRPr>
          </a:p>
        </p:txBody>
      </p:sp>
      <p:sp>
        <p:nvSpPr>
          <p:cNvPr id="2207" name="Google Shape;2207;p78"/>
          <p:cNvSpPr txBox="1"/>
          <p:nvPr/>
        </p:nvSpPr>
        <p:spPr>
          <a:xfrm>
            <a:off x="3226475" y="704053"/>
            <a:ext cx="442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595959"/>
                </a:solidFill>
              </a:rPr>
              <a:t>x</a:t>
            </a:r>
            <a:r>
              <a:rPr lang="en" i="1" baseline="30000">
                <a:solidFill>
                  <a:srgbClr val="595959"/>
                </a:solidFill>
              </a:rPr>
              <a:t>e</a:t>
            </a:r>
            <a:r>
              <a:rPr lang="en" i="1" baseline="-25000">
                <a:solidFill>
                  <a:srgbClr val="595959"/>
                </a:solidFill>
              </a:rPr>
              <a:t>2</a:t>
            </a:r>
            <a:endParaRPr i="1" baseline="-25000">
              <a:solidFill>
                <a:srgbClr val="595959"/>
              </a:solidFill>
            </a:endParaRPr>
          </a:p>
        </p:txBody>
      </p:sp>
      <p:sp>
        <p:nvSpPr>
          <p:cNvPr id="2208" name="Google Shape;2208;p78"/>
          <p:cNvSpPr txBox="1"/>
          <p:nvPr/>
        </p:nvSpPr>
        <p:spPr>
          <a:xfrm>
            <a:off x="3786801" y="704053"/>
            <a:ext cx="442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595959"/>
                </a:solidFill>
              </a:rPr>
              <a:t>x</a:t>
            </a:r>
            <a:r>
              <a:rPr lang="en" i="1" baseline="30000">
                <a:solidFill>
                  <a:srgbClr val="595959"/>
                </a:solidFill>
              </a:rPr>
              <a:t>e</a:t>
            </a:r>
            <a:r>
              <a:rPr lang="en" i="1" baseline="-25000">
                <a:solidFill>
                  <a:srgbClr val="595959"/>
                </a:solidFill>
              </a:rPr>
              <a:t>3</a:t>
            </a:r>
            <a:endParaRPr i="1" baseline="-25000">
              <a:solidFill>
                <a:srgbClr val="595959"/>
              </a:solidFill>
            </a:endParaRPr>
          </a:p>
        </p:txBody>
      </p:sp>
      <p:sp>
        <p:nvSpPr>
          <p:cNvPr id="2209" name="Google Shape;2209;p78"/>
          <p:cNvSpPr txBox="1"/>
          <p:nvPr/>
        </p:nvSpPr>
        <p:spPr>
          <a:xfrm>
            <a:off x="4347104" y="704039"/>
            <a:ext cx="442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595959"/>
                </a:solidFill>
              </a:rPr>
              <a:t>x</a:t>
            </a:r>
            <a:r>
              <a:rPr lang="en" i="1" baseline="30000">
                <a:solidFill>
                  <a:srgbClr val="595959"/>
                </a:solidFill>
              </a:rPr>
              <a:t>e</a:t>
            </a:r>
            <a:r>
              <a:rPr lang="en" i="1" baseline="-25000">
                <a:solidFill>
                  <a:srgbClr val="595959"/>
                </a:solidFill>
              </a:rPr>
              <a:t>4</a:t>
            </a:r>
            <a:endParaRPr i="1" baseline="-25000">
              <a:solidFill>
                <a:srgbClr val="595959"/>
              </a:solidFill>
            </a:endParaRPr>
          </a:p>
        </p:txBody>
      </p:sp>
      <p:sp>
        <p:nvSpPr>
          <p:cNvPr id="2210" name="Google Shape;2210;p78"/>
          <p:cNvSpPr txBox="1"/>
          <p:nvPr/>
        </p:nvSpPr>
        <p:spPr>
          <a:xfrm>
            <a:off x="1107362" y="826941"/>
            <a:ext cx="1158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Add &amp; Norm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1" name="Google Shape;2211;p78"/>
          <p:cNvSpPr/>
          <p:nvPr/>
        </p:nvSpPr>
        <p:spPr>
          <a:xfrm>
            <a:off x="2461175" y="1069961"/>
            <a:ext cx="195245" cy="1645344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212" name="Google Shape;2212;p78"/>
          <p:cNvSpPr/>
          <p:nvPr/>
        </p:nvSpPr>
        <p:spPr>
          <a:xfrm>
            <a:off x="3005747" y="1069961"/>
            <a:ext cx="195245" cy="1645344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213" name="Google Shape;2213;p78"/>
          <p:cNvSpPr/>
          <p:nvPr/>
        </p:nvSpPr>
        <p:spPr>
          <a:xfrm>
            <a:off x="3550317" y="1069961"/>
            <a:ext cx="195245" cy="1645344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214" name="Google Shape;2214;p78"/>
          <p:cNvSpPr/>
          <p:nvPr/>
        </p:nvSpPr>
        <p:spPr>
          <a:xfrm>
            <a:off x="4133484" y="1069961"/>
            <a:ext cx="195245" cy="1645344"/>
          </a:xfrm>
          <a:custGeom>
            <a:avLst/>
            <a:gdLst/>
            <a:ahLst/>
            <a:cxnLst/>
            <a:rect l="l" t="t" r="r" b="b"/>
            <a:pathLst>
              <a:path w="8569" h="55405" extrusionOk="0">
                <a:moveTo>
                  <a:pt x="8569" y="55405"/>
                </a:moveTo>
                <a:cubicBezTo>
                  <a:pt x="-926" y="39565"/>
                  <a:pt x="-4490" y="13059"/>
                  <a:pt x="856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2215" name="Google Shape;2215;p78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682499" y="362193"/>
            <a:ext cx="2048400" cy="44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2216;p78"/>
          <p:cNvSpPr txBox="1"/>
          <p:nvPr/>
        </p:nvSpPr>
        <p:spPr>
          <a:xfrm>
            <a:off x="1112062" y="5686796"/>
            <a:ext cx="12804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Input embeddings</a:t>
            </a:r>
            <a:endParaRPr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7" name="Google Shape;2217;p78"/>
          <p:cNvCxnSpPr>
            <a:endCxn id="2153" idx="2"/>
          </p:cNvCxnSpPr>
          <p:nvPr/>
        </p:nvCxnSpPr>
        <p:spPr>
          <a:xfrm flipV="1">
            <a:off x="834602" y="3940266"/>
            <a:ext cx="1992600" cy="621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8" name="Google Shape;2218;p78"/>
          <p:cNvCxnSpPr>
            <a:endCxn id="2154" idx="2"/>
          </p:cNvCxnSpPr>
          <p:nvPr/>
        </p:nvCxnSpPr>
        <p:spPr>
          <a:xfrm flipV="1">
            <a:off x="843677" y="3940266"/>
            <a:ext cx="2531400" cy="621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9" name="Google Shape;2219;p78"/>
          <p:cNvCxnSpPr>
            <a:endCxn id="2155" idx="2"/>
          </p:cNvCxnSpPr>
          <p:nvPr/>
        </p:nvCxnSpPr>
        <p:spPr>
          <a:xfrm flipV="1">
            <a:off x="861301" y="3940266"/>
            <a:ext cx="3074100" cy="621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0" name="Google Shape;2220;p78"/>
          <p:cNvCxnSpPr>
            <a:endCxn id="2156" idx="2"/>
          </p:cNvCxnSpPr>
          <p:nvPr/>
        </p:nvCxnSpPr>
        <p:spPr>
          <a:xfrm flipV="1">
            <a:off x="834801" y="3940266"/>
            <a:ext cx="3660900" cy="741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21" name="Google Shape;2221;p78"/>
          <p:cNvSpPr txBox="1"/>
          <p:nvPr/>
        </p:nvSpPr>
        <p:spPr>
          <a:xfrm>
            <a:off x="118525" y="3841500"/>
            <a:ext cx="834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Encoder outputs</a:t>
            </a:r>
            <a:endParaRPr sz="12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2" name="Google Shape;2222;p78"/>
          <p:cNvSpPr/>
          <p:nvPr/>
        </p:nvSpPr>
        <p:spPr>
          <a:xfrm>
            <a:off x="2637925" y="164700"/>
            <a:ext cx="2048400" cy="197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3" name="Google Shape;2223;p78"/>
          <p:cNvSpPr txBox="1"/>
          <p:nvPr/>
        </p:nvSpPr>
        <p:spPr>
          <a:xfrm>
            <a:off x="5805775" y="484367"/>
            <a:ext cx="16587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Decoder block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p82"/>
          <p:cNvSpPr/>
          <p:nvPr/>
        </p:nvSpPr>
        <p:spPr>
          <a:xfrm>
            <a:off x="412000" y="5812049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82"/>
          <p:cNvSpPr/>
          <p:nvPr/>
        </p:nvSpPr>
        <p:spPr>
          <a:xfrm>
            <a:off x="985477" y="5812051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82"/>
          <p:cNvSpPr/>
          <p:nvPr/>
        </p:nvSpPr>
        <p:spPr>
          <a:xfrm>
            <a:off x="1614277" y="5812051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82"/>
          <p:cNvSpPr/>
          <p:nvPr/>
        </p:nvSpPr>
        <p:spPr>
          <a:xfrm>
            <a:off x="2243077" y="5812051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8" name="Google Shape;2308;p82"/>
          <p:cNvSpPr txBox="1"/>
          <p:nvPr/>
        </p:nvSpPr>
        <p:spPr>
          <a:xfrm>
            <a:off x="412288" y="5679384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309" name="Google Shape;2309;p82"/>
          <p:cNvSpPr txBox="1"/>
          <p:nvPr/>
        </p:nvSpPr>
        <p:spPr>
          <a:xfrm>
            <a:off x="1013438" y="5679384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-25000">
                <a:solidFill>
                  <a:srgbClr val="595959"/>
                </a:solidFill>
              </a:rPr>
              <a:t>2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310" name="Google Shape;2310;p82"/>
          <p:cNvSpPr txBox="1"/>
          <p:nvPr/>
        </p:nvSpPr>
        <p:spPr>
          <a:xfrm>
            <a:off x="1628250" y="5679384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-25000">
                <a:solidFill>
                  <a:srgbClr val="595959"/>
                </a:solidFill>
              </a:rPr>
              <a:t>3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311" name="Google Shape;2311;p82"/>
          <p:cNvSpPr txBox="1"/>
          <p:nvPr/>
        </p:nvSpPr>
        <p:spPr>
          <a:xfrm>
            <a:off x="2243038" y="5679367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-25000">
                <a:solidFill>
                  <a:srgbClr val="595959"/>
                </a:solidFill>
              </a:rPr>
              <a:t>4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312" name="Google Shape;2312;p82"/>
          <p:cNvSpPr/>
          <p:nvPr/>
        </p:nvSpPr>
        <p:spPr>
          <a:xfrm>
            <a:off x="2962150" y="5728367"/>
            <a:ext cx="324000" cy="66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82"/>
          <p:cNvSpPr/>
          <p:nvPr/>
        </p:nvSpPr>
        <p:spPr>
          <a:xfrm>
            <a:off x="3564600" y="5812649"/>
            <a:ext cx="486000" cy="358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82"/>
          <p:cNvSpPr txBox="1"/>
          <p:nvPr/>
        </p:nvSpPr>
        <p:spPr>
          <a:xfrm>
            <a:off x="3565213" y="5678751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y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315" name="Google Shape;2315;p82"/>
          <p:cNvSpPr txBox="1">
            <a:spLocks noGrp="1"/>
          </p:cNvSpPr>
          <p:nvPr>
            <p:ph type="title"/>
          </p:nvPr>
        </p:nvSpPr>
        <p:spPr>
          <a:xfrm>
            <a:off x="311700" y="4402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QKV Attention </a:t>
            </a:r>
            <a:endParaRPr dirty="0"/>
          </a:p>
        </p:txBody>
      </p:sp>
      <p:sp>
        <p:nvSpPr>
          <p:cNvPr id="2316" name="Google Shape;2316;p82"/>
          <p:cNvSpPr/>
          <p:nvPr/>
        </p:nvSpPr>
        <p:spPr>
          <a:xfrm>
            <a:off x="1099706" y="4826104"/>
            <a:ext cx="324000" cy="472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7" name="Google Shape;2317;p82"/>
          <p:cNvSpPr/>
          <p:nvPr/>
        </p:nvSpPr>
        <p:spPr>
          <a:xfrm>
            <a:off x="1670012" y="4826104"/>
            <a:ext cx="324000" cy="472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p82"/>
          <p:cNvSpPr/>
          <p:nvPr/>
        </p:nvSpPr>
        <p:spPr>
          <a:xfrm>
            <a:off x="2240321" y="4826104"/>
            <a:ext cx="324000" cy="472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9" name="Google Shape;2319;p82"/>
          <p:cNvSpPr txBox="1"/>
          <p:nvPr/>
        </p:nvSpPr>
        <p:spPr>
          <a:xfrm>
            <a:off x="1029920" y="4737028"/>
            <a:ext cx="603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595959"/>
                </a:solidFill>
              </a:rPr>
              <a:t>w</a:t>
            </a:r>
            <a:r>
              <a:rPr lang="en" sz="1200" i="1" baseline="-25000">
                <a:solidFill>
                  <a:srgbClr val="595959"/>
                </a:solidFill>
              </a:rPr>
              <a:t>2</a:t>
            </a:r>
            <a:endParaRPr sz="1200" i="1" baseline="-25000">
              <a:solidFill>
                <a:srgbClr val="595959"/>
              </a:solidFill>
            </a:endParaRPr>
          </a:p>
        </p:txBody>
      </p:sp>
      <p:sp>
        <p:nvSpPr>
          <p:cNvPr id="2320" name="Google Shape;2320;p82"/>
          <p:cNvSpPr txBox="1"/>
          <p:nvPr/>
        </p:nvSpPr>
        <p:spPr>
          <a:xfrm>
            <a:off x="1632929" y="4737031"/>
            <a:ext cx="603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595959"/>
                </a:solidFill>
              </a:rPr>
              <a:t>w</a:t>
            </a:r>
            <a:r>
              <a:rPr lang="en" sz="1200" i="1" baseline="-25000">
                <a:solidFill>
                  <a:srgbClr val="595959"/>
                </a:solidFill>
              </a:rPr>
              <a:t>3</a:t>
            </a:r>
            <a:endParaRPr sz="1200" i="1" baseline="-25000">
              <a:solidFill>
                <a:srgbClr val="595959"/>
              </a:solidFill>
            </a:endParaRPr>
          </a:p>
        </p:txBody>
      </p:sp>
      <p:sp>
        <p:nvSpPr>
          <p:cNvPr id="2321" name="Google Shape;2321;p82"/>
          <p:cNvSpPr txBox="1"/>
          <p:nvPr/>
        </p:nvSpPr>
        <p:spPr>
          <a:xfrm>
            <a:off x="2207609" y="4737020"/>
            <a:ext cx="603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595959"/>
                </a:solidFill>
              </a:rPr>
              <a:t>w</a:t>
            </a:r>
            <a:r>
              <a:rPr lang="en" sz="1200" i="1" baseline="-25000">
                <a:solidFill>
                  <a:srgbClr val="595959"/>
                </a:solidFill>
              </a:rPr>
              <a:t>4</a:t>
            </a:r>
            <a:endParaRPr sz="1200" i="1" baseline="-25000">
              <a:solidFill>
                <a:srgbClr val="595959"/>
              </a:solidFill>
            </a:endParaRPr>
          </a:p>
        </p:txBody>
      </p:sp>
      <p:sp>
        <p:nvSpPr>
          <p:cNvPr id="2322" name="Google Shape;2322;p82"/>
          <p:cNvSpPr/>
          <p:nvPr/>
        </p:nvSpPr>
        <p:spPr>
          <a:xfrm>
            <a:off x="515240" y="4872077"/>
            <a:ext cx="324000" cy="472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82"/>
          <p:cNvSpPr txBox="1"/>
          <p:nvPr/>
        </p:nvSpPr>
        <p:spPr>
          <a:xfrm>
            <a:off x="515250" y="4775919"/>
            <a:ext cx="5838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595959"/>
                </a:solidFill>
              </a:rPr>
              <a:t>w</a:t>
            </a:r>
            <a:r>
              <a:rPr lang="en" sz="1200" i="1" baseline="-25000">
                <a:solidFill>
                  <a:srgbClr val="595959"/>
                </a:solidFill>
              </a:rPr>
              <a:t>1</a:t>
            </a:r>
            <a:endParaRPr sz="1200" i="1" baseline="-25000">
              <a:solidFill>
                <a:srgbClr val="595959"/>
              </a:solidFill>
            </a:endParaRPr>
          </a:p>
        </p:txBody>
      </p:sp>
      <p:cxnSp>
        <p:nvCxnSpPr>
          <p:cNvPr id="2324" name="Google Shape;2324;p82"/>
          <p:cNvCxnSpPr/>
          <p:nvPr/>
        </p:nvCxnSpPr>
        <p:spPr>
          <a:xfrm rot="10800000" flipH="1">
            <a:off x="1284788" y="5387400"/>
            <a:ext cx="300" cy="39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5" name="Google Shape;2325;p82"/>
          <p:cNvCxnSpPr/>
          <p:nvPr/>
        </p:nvCxnSpPr>
        <p:spPr>
          <a:xfrm rot="10800000" flipH="1">
            <a:off x="1831838" y="5387400"/>
            <a:ext cx="300" cy="39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6" name="Google Shape;2326;p82"/>
          <p:cNvCxnSpPr/>
          <p:nvPr/>
        </p:nvCxnSpPr>
        <p:spPr>
          <a:xfrm rot="10800000" flipH="1">
            <a:off x="2402163" y="5387400"/>
            <a:ext cx="300" cy="39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7" name="Google Shape;2327;p82"/>
          <p:cNvSpPr txBox="1"/>
          <p:nvPr/>
        </p:nvSpPr>
        <p:spPr>
          <a:xfrm>
            <a:off x="472441" y="3068384"/>
            <a:ext cx="2213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0.4     0.55     0.1    0.05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28" name="Google Shape;2328;p82"/>
          <p:cNvSpPr/>
          <p:nvPr/>
        </p:nvSpPr>
        <p:spPr>
          <a:xfrm>
            <a:off x="1208518" y="3739432"/>
            <a:ext cx="209400" cy="884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82"/>
          <p:cNvSpPr/>
          <p:nvPr/>
        </p:nvSpPr>
        <p:spPr>
          <a:xfrm>
            <a:off x="1705218" y="4303465"/>
            <a:ext cx="209400" cy="30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82"/>
          <p:cNvSpPr/>
          <p:nvPr/>
        </p:nvSpPr>
        <p:spPr>
          <a:xfrm>
            <a:off x="2297634" y="4411685"/>
            <a:ext cx="209400" cy="166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31" name="Google Shape;2331;p82"/>
          <p:cNvCxnSpPr/>
          <p:nvPr/>
        </p:nvCxnSpPr>
        <p:spPr>
          <a:xfrm>
            <a:off x="311706" y="4735259"/>
            <a:ext cx="2230800" cy="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2" name="Google Shape;2332;p82"/>
          <p:cNvSpPr/>
          <p:nvPr/>
        </p:nvSpPr>
        <p:spPr>
          <a:xfrm rot="5400000">
            <a:off x="1428788" y="1800101"/>
            <a:ext cx="188400" cy="2073300"/>
          </a:xfrm>
          <a:prstGeom prst="leftBrace">
            <a:avLst>
              <a:gd name="adj1" fmla="val 50000"/>
              <a:gd name="adj2" fmla="val 5028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33" name="Google Shape;2333;p82"/>
          <p:cNvCxnSpPr>
            <a:endCxn id="2321" idx="2"/>
          </p:cNvCxnSpPr>
          <p:nvPr/>
        </p:nvCxnSpPr>
        <p:spPr>
          <a:xfrm flipH="1" flipV="1">
            <a:off x="2509109" y="5075544"/>
            <a:ext cx="1320900" cy="65867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4" name="Google Shape;2334;p82"/>
          <p:cNvCxnSpPr>
            <a:endCxn id="2320" idx="2"/>
          </p:cNvCxnSpPr>
          <p:nvPr/>
        </p:nvCxnSpPr>
        <p:spPr>
          <a:xfrm flipH="1" flipV="1">
            <a:off x="1934429" y="5075555"/>
            <a:ext cx="1895400" cy="65867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5" name="Google Shape;2335;p82"/>
          <p:cNvCxnSpPr>
            <a:endCxn id="2319" idx="2"/>
          </p:cNvCxnSpPr>
          <p:nvPr/>
        </p:nvCxnSpPr>
        <p:spPr>
          <a:xfrm flipH="1" flipV="1">
            <a:off x="1331420" y="5075552"/>
            <a:ext cx="2498400" cy="65867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6" name="Google Shape;2336;p82"/>
          <p:cNvCxnSpPr>
            <a:endCxn id="2323" idx="2"/>
          </p:cNvCxnSpPr>
          <p:nvPr/>
        </p:nvCxnSpPr>
        <p:spPr>
          <a:xfrm flipH="1" flipV="1">
            <a:off x="807150" y="5114443"/>
            <a:ext cx="3022800" cy="61987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37" name="Google Shape;2337;p82"/>
          <p:cNvSpPr/>
          <p:nvPr/>
        </p:nvSpPr>
        <p:spPr>
          <a:xfrm>
            <a:off x="1336288" y="2182383"/>
            <a:ext cx="486000" cy="3580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82"/>
          <p:cNvSpPr txBox="1"/>
          <p:nvPr/>
        </p:nvSpPr>
        <p:spPr>
          <a:xfrm>
            <a:off x="1336600" y="2084367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a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339" name="Google Shape;2339;p82"/>
          <p:cNvSpPr/>
          <p:nvPr/>
        </p:nvSpPr>
        <p:spPr>
          <a:xfrm>
            <a:off x="539574" y="3968987"/>
            <a:ext cx="209400" cy="66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82"/>
          <p:cNvSpPr txBox="1"/>
          <p:nvPr/>
        </p:nvSpPr>
        <p:spPr>
          <a:xfrm>
            <a:off x="3066038" y="3915028"/>
            <a:ext cx="853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cxnSp>
        <p:nvCxnSpPr>
          <p:cNvPr id="2341" name="Google Shape;2341;p82"/>
          <p:cNvCxnSpPr/>
          <p:nvPr/>
        </p:nvCxnSpPr>
        <p:spPr>
          <a:xfrm rot="10800000" flipH="1">
            <a:off x="680138" y="5382651"/>
            <a:ext cx="300" cy="39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42" name="Google Shape;2342;p82"/>
          <p:cNvSpPr txBox="1"/>
          <p:nvPr/>
        </p:nvSpPr>
        <p:spPr>
          <a:xfrm>
            <a:off x="3066038" y="3698044"/>
            <a:ext cx="112496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</a:rPr>
              <a:t>SoftMax</a:t>
            </a:r>
            <a:endParaRPr dirty="0">
              <a:solidFill>
                <a:srgbClr val="B7B7B7"/>
              </a:solidFill>
            </a:endParaRPr>
          </a:p>
        </p:txBody>
      </p:sp>
      <p:pic>
        <p:nvPicPr>
          <p:cNvPr id="2343" name="Google Shape;2343;p82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12300" y="6304000"/>
            <a:ext cx="2224634" cy="5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82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3611380" y="6233400"/>
            <a:ext cx="390570" cy="5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Google Shape;2345;p82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3171722" y="4786700"/>
            <a:ext cx="1415778" cy="5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6" name="Google Shape;2346;p82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2207601" y="1918969"/>
            <a:ext cx="1228415" cy="8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2286;p81"/>
          <p:cNvSpPr/>
          <p:nvPr/>
        </p:nvSpPr>
        <p:spPr>
          <a:xfrm>
            <a:off x="5028900" y="1184449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287;p81"/>
          <p:cNvSpPr/>
          <p:nvPr/>
        </p:nvSpPr>
        <p:spPr>
          <a:xfrm>
            <a:off x="5602377" y="1184450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288;p81"/>
          <p:cNvSpPr/>
          <p:nvPr/>
        </p:nvSpPr>
        <p:spPr>
          <a:xfrm>
            <a:off x="6231177" y="1184450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2289;p81"/>
          <p:cNvSpPr/>
          <p:nvPr/>
        </p:nvSpPr>
        <p:spPr>
          <a:xfrm>
            <a:off x="6859977" y="1184450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2290;p81"/>
          <p:cNvSpPr txBox="1"/>
          <p:nvPr/>
        </p:nvSpPr>
        <p:spPr>
          <a:xfrm>
            <a:off x="5029188" y="1051784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50" name="Google Shape;2291;p81"/>
          <p:cNvSpPr txBox="1"/>
          <p:nvPr/>
        </p:nvSpPr>
        <p:spPr>
          <a:xfrm>
            <a:off x="5630338" y="1051784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-25000">
                <a:solidFill>
                  <a:srgbClr val="595959"/>
                </a:solidFill>
              </a:rPr>
              <a:t>2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51" name="Google Shape;2292;p81"/>
          <p:cNvSpPr txBox="1"/>
          <p:nvPr/>
        </p:nvSpPr>
        <p:spPr>
          <a:xfrm>
            <a:off x="6245150" y="1051784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-25000">
                <a:solidFill>
                  <a:srgbClr val="595959"/>
                </a:solidFill>
              </a:rPr>
              <a:t>3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52" name="Google Shape;2293;p81"/>
          <p:cNvSpPr txBox="1"/>
          <p:nvPr/>
        </p:nvSpPr>
        <p:spPr>
          <a:xfrm>
            <a:off x="6859938" y="1051766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-25000">
                <a:solidFill>
                  <a:srgbClr val="595959"/>
                </a:solidFill>
              </a:rPr>
              <a:t>4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53" name="Google Shape;2294;p81"/>
          <p:cNvSpPr/>
          <p:nvPr/>
        </p:nvSpPr>
        <p:spPr>
          <a:xfrm>
            <a:off x="7579050" y="1100766"/>
            <a:ext cx="324000" cy="66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2295;p81"/>
          <p:cNvSpPr/>
          <p:nvPr/>
        </p:nvSpPr>
        <p:spPr>
          <a:xfrm>
            <a:off x="8181500" y="1185049"/>
            <a:ext cx="486000" cy="358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296;p81"/>
          <p:cNvSpPr txBox="1"/>
          <p:nvPr/>
        </p:nvSpPr>
        <p:spPr>
          <a:xfrm>
            <a:off x="8182113" y="1051150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y</a:t>
            </a:r>
            <a:endParaRPr sz="1500" i="1" baseline="-25000">
              <a:solidFill>
                <a:srgbClr val="595959"/>
              </a:solidFill>
            </a:endParaRPr>
          </a:p>
        </p:txBody>
      </p:sp>
      <p:pic>
        <p:nvPicPr>
          <p:cNvPr id="56" name="Google Shape;2298;p81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5029200" y="1676400"/>
            <a:ext cx="2224634" cy="5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2299;p81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228280" y="1605800"/>
            <a:ext cx="390570" cy="5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Овал 57"/>
          <p:cNvSpPr/>
          <p:nvPr/>
        </p:nvSpPr>
        <p:spPr>
          <a:xfrm>
            <a:off x="7924800" y="762000"/>
            <a:ext cx="1066800" cy="1524000"/>
          </a:xfrm>
          <a:prstGeom prst="ellipse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/>
          <p:cNvSpPr/>
          <p:nvPr/>
        </p:nvSpPr>
        <p:spPr>
          <a:xfrm>
            <a:off x="4724400" y="762000"/>
            <a:ext cx="2895600" cy="1524000"/>
          </a:xfrm>
          <a:prstGeom prst="ellipse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Выгнутая вверх стрелка 59"/>
          <p:cNvSpPr/>
          <p:nvPr/>
        </p:nvSpPr>
        <p:spPr>
          <a:xfrm rot="10800000">
            <a:off x="6096000" y="2438400"/>
            <a:ext cx="2362200" cy="3810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553200" y="2971800"/>
            <a:ext cx="1962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Self-attn: y =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x_i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Cross-attn: y =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x_d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541638" y="304800"/>
            <a:ext cx="160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Query -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вектор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486400" y="304800"/>
            <a:ext cx="1410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Key -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вектор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83"/>
          <p:cNvSpPr/>
          <p:nvPr/>
        </p:nvSpPr>
        <p:spPr>
          <a:xfrm>
            <a:off x="412000" y="5812049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83"/>
          <p:cNvSpPr/>
          <p:nvPr/>
        </p:nvSpPr>
        <p:spPr>
          <a:xfrm>
            <a:off x="985477" y="5812051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2353;p83"/>
          <p:cNvSpPr/>
          <p:nvPr/>
        </p:nvSpPr>
        <p:spPr>
          <a:xfrm>
            <a:off x="1614277" y="5812051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83"/>
          <p:cNvSpPr/>
          <p:nvPr/>
        </p:nvSpPr>
        <p:spPr>
          <a:xfrm>
            <a:off x="2243077" y="5812051"/>
            <a:ext cx="486000" cy="358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5" name="Google Shape;2355;p83"/>
          <p:cNvSpPr txBox="1"/>
          <p:nvPr/>
        </p:nvSpPr>
        <p:spPr>
          <a:xfrm>
            <a:off x="412288" y="5679384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-25000">
                <a:solidFill>
                  <a:srgbClr val="595959"/>
                </a:solidFill>
              </a:rPr>
              <a:t>1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356" name="Google Shape;2356;p83"/>
          <p:cNvSpPr txBox="1"/>
          <p:nvPr/>
        </p:nvSpPr>
        <p:spPr>
          <a:xfrm>
            <a:off x="1013438" y="5679384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-25000">
                <a:solidFill>
                  <a:srgbClr val="595959"/>
                </a:solidFill>
              </a:rPr>
              <a:t>2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357" name="Google Shape;2357;p83"/>
          <p:cNvSpPr txBox="1"/>
          <p:nvPr/>
        </p:nvSpPr>
        <p:spPr>
          <a:xfrm>
            <a:off x="1628250" y="5679384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-25000">
                <a:solidFill>
                  <a:srgbClr val="595959"/>
                </a:solidFill>
              </a:rPr>
              <a:t>3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358" name="Google Shape;2358;p83"/>
          <p:cNvSpPr txBox="1"/>
          <p:nvPr/>
        </p:nvSpPr>
        <p:spPr>
          <a:xfrm>
            <a:off x="2243038" y="5679367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x</a:t>
            </a:r>
            <a:r>
              <a:rPr lang="en" sz="1500" i="1" baseline="-25000">
                <a:solidFill>
                  <a:srgbClr val="595959"/>
                </a:solidFill>
              </a:rPr>
              <a:t>4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359" name="Google Shape;2359;p83"/>
          <p:cNvSpPr/>
          <p:nvPr/>
        </p:nvSpPr>
        <p:spPr>
          <a:xfrm>
            <a:off x="2962150" y="5728367"/>
            <a:ext cx="324000" cy="66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83"/>
          <p:cNvSpPr/>
          <p:nvPr/>
        </p:nvSpPr>
        <p:spPr>
          <a:xfrm>
            <a:off x="3564600" y="5812649"/>
            <a:ext cx="486000" cy="358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83"/>
          <p:cNvSpPr txBox="1"/>
          <p:nvPr/>
        </p:nvSpPr>
        <p:spPr>
          <a:xfrm>
            <a:off x="3565213" y="5678751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y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362" name="Google Shape;2362;p83"/>
          <p:cNvSpPr txBox="1">
            <a:spLocks noGrp="1"/>
          </p:cNvSpPr>
          <p:nvPr>
            <p:ph type="title"/>
          </p:nvPr>
        </p:nvSpPr>
        <p:spPr>
          <a:xfrm>
            <a:off x="311700" y="4402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QKV Attention </a:t>
            </a:r>
            <a:endParaRPr/>
          </a:p>
        </p:txBody>
      </p:sp>
      <p:sp>
        <p:nvSpPr>
          <p:cNvPr id="2363" name="Google Shape;2363;p83"/>
          <p:cNvSpPr/>
          <p:nvPr/>
        </p:nvSpPr>
        <p:spPr>
          <a:xfrm>
            <a:off x="1099706" y="4826104"/>
            <a:ext cx="324000" cy="472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83"/>
          <p:cNvSpPr/>
          <p:nvPr/>
        </p:nvSpPr>
        <p:spPr>
          <a:xfrm>
            <a:off x="1670012" y="4826104"/>
            <a:ext cx="324000" cy="472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83"/>
          <p:cNvSpPr/>
          <p:nvPr/>
        </p:nvSpPr>
        <p:spPr>
          <a:xfrm>
            <a:off x="2240321" y="4826104"/>
            <a:ext cx="324000" cy="472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83"/>
          <p:cNvSpPr txBox="1"/>
          <p:nvPr/>
        </p:nvSpPr>
        <p:spPr>
          <a:xfrm>
            <a:off x="1029920" y="4800608"/>
            <a:ext cx="603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595959"/>
                </a:solidFill>
              </a:rPr>
              <a:t>w</a:t>
            </a:r>
            <a:r>
              <a:rPr lang="en" sz="1200" i="1" baseline="-25000">
                <a:solidFill>
                  <a:srgbClr val="595959"/>
                </a:solidFill>
              </a:rPr>
              <a:t>2</a:t>
            </a:r>
            <a:endParaRPr sz="1200" i="1" baseline="-25000">
              <a:solidFill>
                <a:srgbClr val="595959"/>
              </a:solidFill>
            </a:endParaRPr>
          </a:p>
        </p:txBody>
      </p:sp>
      <p:sp>
        <p:nvSpPr>
          <p:cNvPr id="2367" name="Google Shape;2367;p83"/>
          <p:cNvSpPr txBox="1"/>
          <p:nvPr/>
        </p:nvSpPr>
        <p:spPr>
          <a:xfrm>
            <a:off x="1632929" y="4800611"/>
            <a:ext cx="603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595959"/>
                </a:solidFill>
              </a:rPr>
              <a:t>w</a:t>
            </a:r>
            <a:r>
              <a:rPr lang="en" sz="1200" i="1" baseline="-25000">
                <a:solidFill>
                  <a:srgbClr val="595959"/>
                </a:solidFill>
              </a:rPr>
              <a:t>3</a:t>
            </a:r>
            <a:endParaRPr sz="1200" i="1" baseline="-25000">
              <a:solidFill>
                <a:srgbClr val="595959"/>
              </a:solidFill>
            </a:endParaRPr>
          </a:p>
        </p:txBody>
      </p:sp>
      <p:sp>
        <p:nvSpPr>
          <p:cNvPr id="2368" name="Google Shape;2368;p83"/>
          <p:cNvSpPr txBox="1"/>
          <p:nvPr/>
        </p:nvSpPr>
        <p:spPr>
          <a:xfrm>
            <a:off x="2207609" y="4800600"/>
            <a:ext cx="603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595959"/>
                </a:solidFill>
              </a:rPr>
              <a:t>w</a:t>
            </a:r>
            <a:r>
              <a:rPr lang="en" sz="1200" i="1" baseline="-25000">
                <a:solidFill>
                  <a:srgbClr val="595959"/>
                </a:solidFill>
              </a:rPr>
              <a:t>4</a:t>
            </a:r>
            <a:endParaRPr sz="1200" i="1" baseline="-25000">
              <a:solidFill>
                <a:srgbClr val="595959"/>
              </a:solidFill>
            </a:endParaRPr>
          </a:p>
        </p:txBody>
      </p:sp>
      <p:sp>
        <p:nvSpPr>
          <p:cNvPr id="2369" name="Google Shape;2369;p83"/>
          <p:cNvSpPr/>
          <p:nvPr/>
        </p:nvSpPr>
        <p:spPr>
          <a:xfrm>
            <a:off x="515240" y="4872077"/>
            <a:ext cx="324000" cy="4720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83"/>
          <p:cNvSpPr txBox="1"/>
          <p:nvPr/>
        </p:nvSpPr>
        <p:spPr>
          <a:xfrm>
            <a:off x="515250" y="4839499"/>
            <a:ext cx="5838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rgbClr val="595959"/>
                </a:solidFill>
              </a:rPr>
              <a:t>w</a:t>
            </a:r>
            <a:r>
              <a:rPr lang="en" sz="1200" i="1" baseline="-25000" dirty="0">
                <a:solidFill>
                  <a:srgbClr val="595959"/>
                </a:solidFill>
              </a:rPr>
              <a:t>1</a:t>
            </a:r>
            <a:endParaRPr sz="1200" i="1" baseline="-25000" dirty="0">
              <a:solidFill>
                <a:srgbClr val="595959"/>
              </a:solidFill>
            </a:endParaRPr>
          </a:p>
        </p:txBody>
      </p:sp>
      <p:cxnSp>
        <p:nvCxnSpPr>
          <p:cNvPr id="2371" name="Google Shape;2371;p83"/>
          <p:cNvCxnSpPr/>
          <p:nvPr/>
        </p:nvCxnSpPr>
        <p:spPr>
          <a:xfrm rot="10800000" flipH="1">
            <a:off x="1284788" y="5387400"/>
            <a:ext cx="300" cy="39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2" name="Google Shape;2372;p83"/>
          <p:cNvCxnSpPr/>
          <p:nvPr/>
        </p:nvCxnSpPr>
        <p:spPr>
          <a:xfrm rot="10800000" flipH="1">
            <a:off x="1831838" y="5387400"/>
            <a:ext cx="300" cy="39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3" name="Google Shape;2373;p83"/>
          <p:cNvCxnSpPr/>
          <p:nvPr/>
        </p:nvCxnSpPr>
        <p:spPr>
          <a:xfrm rot="10800000" flipH="1">
            <a:off x="2402163" y="5387400"/>
            <a:ext cx="300" cy="39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4" name="Google Shape;2374;p83"/>
          <p:cNvSpPr txBox="1"/>
          <p:nvPr/>
        </p:nvSpPr>
        <p:spPr>
          <a:xfrm>
            <a:off x="472441" y="3068384"/>
            <a:ext cx="2213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0.4     0.55     0.1    0.05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75" name="Google Shape;2375;p83"/>
          <p:cNvSpPr/>
          <p:nvPr/>
        </p:nvSpPr>
        <p:spPr>
          <a:xfrm>
            <a:off x="1208518" y="3739432"/>
            <a:ext cx="209400" cy="884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2376;p83"/>
          <p:cNvSpPr/>
          <p:nvPr/>
        </p:nvSpPr>
        <p:spPr>
          <a:xfrm>
            <a:off x="1705218" y="4303465"/>
            <a:ext cx="209400" cy="30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83"/>
          <p:cNvSpPr/>
          <p:nvPr/>
        </p:nvSpPr>
        <p:spPr>
          <a:xfrm>
            <a:off x="2297634" y="4411685"/>
            <a:ext cx="209400" cy="166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78" name="Google Shape;2378;p83"/>
          <p:cNvCxnSpPr/>
          <p:nvPr/>
        </p:nvCxnSpPr>
        <p:spPr>
          <a:xfrm>
            <a:off x="311706" y="4735259"/>
            <a:ext cx="2230800" cy="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9" name="Google Shape;2379;p83"/>
          <p:cNvSpPr/>
          <p:nvPr/>
        </p:nvSpPr>
        <p:spPr>
          <a:xfrm rot="5400000">
            <a:off x="1428788" y="1800101"/>
            <a:ext cx="188400" cy="2073300"/>
          </a:xfrm>
          <a:prstGeom prst="leftBrace">
            <a:avLst>
              <a:gd name="adj1" fmla="val 50000"/>
              <a:gd name="adj2" fmla="val 5028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0" name="Google Shape;2380;p83"/>
          <p:cNvCxnSpPr>
            <a:endCxn id="2368" idx="2"/>
          </p:cNvCxnSpPr>
          <p:nvPr/>
        </p:nvCxnSpPr>
        <p:spPr>
          <a:xfrm flipH="1" flipV="1">
            <a:off x="2509109" y="5139124"/>
            <a:ext cx="1320900" cy="65867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1" name="Google Shape;2381;p83"/>
          <p:cNvCxnSpPr>
            <a:endCxn id="2367" idx="2"/>
          </p:cNvCxnSpPr>
          <p:nvPr/>
        </p:nvCxnSpPr>
        <p:spPr>
          <a:xfrm flipH="1" flipV="1">
            <a:off x="1934429" y="5139135"/>
            <a:ext cx="1895400" cy="65867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2" name="Google Shape;2382;p83"/>
          <p:cNvCxnSpPr>
            <a:endCxn id="2366" idx="2"/>
          </p:cNvCxnSpPr>
          <p:nvPr/>
        </p:nvCxnSpPr>
        <p:spPr>
          <a:xfrm flipH="1" flipV="1">
            <a:off x="1331420" y="5139132"/>
            <a:ext cx="2498400" cy="65867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3" name="Google Shape;2383;p83"/>
          <p:cNvCxnSpPr>
            <a:endCxn id="2370" idx="2"/>
          </p:cNvCxnSpPr>
          <p:nvPr/>
        </p:nvCxnSpPr>
        <p:spPr>
          <a:xfrm flipH="1" flipV="1">
            <a:off x="807150" y="5178023"/>
            <a:ext cx="3022800" cy="61987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4" name="Google Shape;2384;p83"/>
          <p:cNvSpPr/>
          <p:nvPr/>
        </p:nvSpPr>
        <p:spPr>
          <a:xfrm>
            <a:off x="1336288" y="2182383"/>
            <a:ext cx="486000" cy="3580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83"/>
          <p:cNvSpPr txBox="1"/>
          <p:nvPr/>
        </p:nvSpPr>
        <p:spPr>
          <a:xfrm>
            <a:off x="1336600" y="2084367"/>
            <a:ext cx="485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</a:rPr>
              <a:t>a</a:t>
            </a:r>
            <a:endParaRPr sz="1500" i="1" baseline="-25000">
              <a:solidFill>
                <a:srgbClr val="595959"/>
              </a:solidFill>
            </a:endParaRPr>
          </a:p>
        </p:txBody>
      </p:sp>
      <p:sp>
        <p:nvSpPr>
          <p:cNvPr id="2386" name="Google Shape;2386;p83"/>
          <p:cNvSpPr/>
          <p:nvPr/>
        </p:nvSpPr>
        <p:spPr>
          <a:xfrm>
            <a:off x="539574" y="3968987"/>
            <a:ext cx="209400" cy="66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83"/>
          <p:cNvSpPr txBox="1"/>
          <p:nvPr/>
        </p:nvSpPr>
        <p:spPr>
          <a:xfrm>
            <a:off x="3066038" y="3915028"/>
            <a:ext cx="853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cxnSp>
        <p:nvCxnSpPr>
          <p:cNvPr id="2388" name="Google Shape;2388;p83"/>
          <p:cNvCxnSpPr/>
          <p:nvPr/>
        </p:nvCxnSpPr>
        <p:spPr>
          <a:xfrm rot="10800000" flipH="1">
            <a:off x="680138" y="5382651"/>
            <a:ext cx="300" cy="39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9" name="Google Shape;2389;p83"/>
          <p:cNvSpPr txBox="1"/>
          <p:nvPr/>
        </p:nvSpPr>
        <p:spPr>
          <a:xfrm>
            <a:off x="3066038" y="3698044"/>
            <a:ext cx="112496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7B7B7"/>
                </a:solidFill>
              </a:rPr>
              <a:t>SoftMax</a:t>
            </a:r>
            <a:endParaRPr dirty="0">
              <a:solidFill>
                <a:srgbClr val="B7B7B7"/>
              </a:solidFill>
            </a:endParaRPr>
          </a:p>
        </p:txBody>
      </p:sp>
      <p:pic>
        <p:nvPicPr>
          <p:cNvPr id="2390" name="Google Shape;2390;p83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12300" y="6304000"/>
            <a:ext cx="2224634" cy="5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1" name="Google Shape;2391;p83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3611380" y="6233400"/>
            <a:ext cx="390570" cy="5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2" name="Google Shape;2392;p83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3171722" y="4786700"/>
            <a:ext cx="1415778" cy="5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3" name="Google Shape;2393;p83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2207601" y="1918969"/>
            <a:ext cx="1228415" cy="8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4" name="Google Shape;2394;p83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2196317" y="1806234"/>
            <a:ext cx="1371608" cy="99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5" name="Google Shape;2395;p83"/>
          <p:cNvPicPr preferRelativeResize="0"/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3193824" y="4711467"/>
            <a:ext cx="1463600" cy="6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6" name="Google Shape;2396;p83"/>
          <p:cNvSpPr txBox="1"/>
          <p:nvPr/>
        </p:nvSpPr>
        <p:spPr>
          <a:xfrm>
            <a:off x="4506950" y="585200"/>
            <a:ext cx="4082700" cy="28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У QKV Attention 3 обучаемые матрицы::</a:t>
            </a:r>
            <a:endParaRPr sz="1600" dirty="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 </a:t>
            </a:r>
            <a:endParaRPr sz="1600" dirty="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-"/>
            </a:pPr>
            <a:r>
              <a:rPr lang="en" sz="1600" b="1" dirty="0" smtClean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Q</a:t>
            </a:r>
            <a:r>
              <a:rPr lang="en" sz="1600" b="1" baseline="-25000" dirty="0" smtClean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d x m</a:t>
            </a:r>
            <a:r>
              <a:rPr lang="en" sz="1600" b="1" dirty="0" smtClean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 </a:t>
            </a:r>
            <a:r>
              <a:rPr lang="en" sz="1600" b="1" dirty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(query)</a:t>
            </a:r>
            <a:endParaRPr sz="1600" b="1" dirty="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-"/>
            </a:pPr>
            <a:r>
              <a:rPr lang="en" sz="1600" b="1" dirty="0" smtClean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K</a:t>
            </a:r>
            <a:r>
              <a:rPr lang="en" sz="1600" b="1" baseline="-25000" dirty="0" smtClean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d x m</a:t>
            </a:r>
            <a:r>
              <a:rPr lang="en" sz="1600" b="1" dirty="0" smtClean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 </a:t>
            </a:r>
            <a:r>
              <a:rPr lang="en" sz="1600" b="1" dirty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(key) </a:t>
            </a:r>
            <a:endParaRPr sz="1600" b="1" dirty="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-"/>
            </a:pPr>
            <a:r>
              <a:rPr lang="en" sz="1600" b="1" dirty="0" smtClean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V</a:t>
            </a:r>
            <a:r>
              <a:rPr lang="en" sz="1600" b="1" baseline="-25000" dirty="0" smtClean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d x m</a:t>
            </a:r>
            <a:r>
              <a:rPr lang="en" sz="1600" b="1" dirty="0" smtClean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(value</a:t>
            </a:r>
            <a:r>
              <a:rPr lang="en" sz="1600" b="1" dirty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)</a:t>
            </a:r>
            <a:endParaRPr sz="1600" b="1" dirty="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Здесь:</a:t>
            </a:r>
            <a:endParaRPr sz="1600" dirty="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-"/>
            </a:pPr>
            <a:r>
              <a:rPr lang="en" sz="1600" dirty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D — длина эмбеддингов;</a:t>
            </a:r>
            <a:endParaRPr sz="1600" dirty="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-"/>
            </a:pPr>
            <a:r>
              <a:rPr lang="en" sz="1600" dirty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M можно выбирать </a:t>
            </a:r>
            <a:r>
              <a:rPr lang="en" sz="1600" dirty="0" smtClean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любым</a:t>
            </a:r>
            <a:endParaRPr sz="1600" dirty="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943600" y="4648200"/>
            <a:ext cx="298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Фильтрация информации!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9" name="Google Shape;2394;p83"/>
          <p:cNvPicPr preferRelativeResize="0"/>
          <p:nvPr/>
        </p:nvPicPr>
        <p:blipFill>
          <a:blip r:embed="rId7" cstate="print">
            <a:alphaModFix/>
          </a:blip>
          <a:srcRect l="66666" t="22917" b="31250"/>
          <a:stretch>
            <a:fillRect/>
          </a:stretch>
        </p:blipFill>
        <p:spPr>
          <a:xfrm>
            <a:off x="5410200" y="4267200"/>
            <a:ext cx="457208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2395;p83"/>
          <p:cNvPicPr preferRelativeResize="0"/>
          <p:nvPr/>
        </p:nvPicPr>
        <p:blipFill>
          <a:blip r:embed="rId8" cstate="print">
            <a:alphaModFix/>
          </a:blip>
          <a:srcRect l="36444" r="37524"/>
          <a:stretch>
            <a:fillRect/>
          </a:stretch>
        </p:blipFill>
        <p:spPr>
          <a:xfrm>
            <a:off x="5410200" y="4648200"/>
            <a:ext cx="381000" cy="6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2395;p83"/>
          <p:cNvPicPr preferRelativeResize="0"/>
          <p:nvPr/>
        </p:nvPicPr>
        <p:blipFill>
          <a:blip r:embed="rId8" cstate="print">
            <a:alphaModFix/>
          </a:blip>
          <a:srcRect l="62476" r="11492"/>
          <a:stretch>
            <a:fillRect/>
          </a:stretch>
        </p:blipFill>
        <p:spPr>
          <a:xfrm>
            <a:off x="5410200" y="5105400"/>
            <a:ext cx="381000" cy="6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Скругленный прямоугольник 51"/>
          <p:cNvSpPr/>
          <p:nvPr/>
        </p:nvSpPr>
        <p:spPr>
          <a:xfrm>
            <a:off x="5257800" y="4267200"/>
            <a:ext cx="3657600" cy="1524000"/>
          </a:xfrm>
          <a:prstGeom prst="roundRect">
            <a:avLst/>
          </a:prstGeom>
          <a:solidFill>
            <a:schemeClr val="accent1">
              <a:alpha val="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4"/>
          <p:cNvSpPr txBox="1"/>
          <p:nvPr/>
        </p:nvSpPr>
        <p:spPr>
          <a:xfrm>
            <a:off x="2514600" y="0"/>
            <a:ext cx="66294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Times New Roman" pitchFamily="18" charset="0"/>
                <a:ea typeface="Old Standard TT"/>
                <a:cs typeface="Times New Roman" pitchFamily="18" charset="0"/>
                <a:sym typeface="Old Standard TT"/>
              </a:rPr>
              <a:t>QKV Attention в векторной форме:</a:t>
            </a:r>
            <a:endParaRPr sz="3200" dirty="0">
              <a:solidFill>
                <a:schemeClr val="dk1"/>
              </a:solidFill>
              <a:latin typeface="Times New Roman" pitchFamily="18" charset="0"/>
              <a:ea typeface="Old Standard TT"/>
              <a:cs typeface="Times New Roman" pitchFamily="18" charset="0"/>
              <a:sym typeface="Old Standard TT"/>
            </a:endParaRPr>
          </a:p>
        </p:txBody>
      </p:sp>
      <p:sp>
        <p:nvSpPr>
          <p:cNvPr id="2402" name="Google Shape;2402;p84"/>
          <p:cNvSpPr/>
          <p:nvPr/>
        </p:nvSpPr>
        <p:spPr>
          <a:xfrm>
            <a:off x="917375" y="4992200"/>
            <a:ext cx="642900" cy="458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03" name="Google Shape;2403;p84"/>
          <p:cNvCxnSpPr>
            <a:endCxn id="2402" idx="2"/>
          </p:cNvCxnSpPr>
          <p:nvPr/>
        </p:nvCxnSpPr>
        <p:spPr>
          <a:xfrm rot="10800000">
            <a:off x="1238825" y="5451000"/>
            <a:ext cx="5100" cy="73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4" name="Google Shape;2404;p84"/>
          <p:cNvSpPr/>
          <p:nvPr/>
        </p:nvSpPr>
        <p:spPr>
          <a:xfrm>
            <a:off x="3182800" y="6168917"/>
            <a:ext cx="2163600" cy="4588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05" name="Google Shape;2405;p84"/>
          <p:cNvCxnSpPr/>
          <p:nvPr/>
        </p:nvCxnSpPr>
        <p:spPr>
          <a:xfrm rot="10800000">
            <a:off x="4264700" y="5461184"/>
            <a:ext cx="5400" cy="7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6" name="Google Shape;2406;p84"/>
          <p:cNvSpPr/>
          <p:nvPr/>
        </p:nvSpPr>
        <p:spPr>
          <a:xfrm>
            <a:off x="3934550" y="4944417"/>
            <a:ext cx="789850" cy="458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07" name="Google Shape;2407;p84"/>
          <p:cNvSpPr txBox="1"/>
          <p:nvPr/>
        </p:nvSpPr>
        <p:spPr>
          <a:xfrm>
            <a:off x="917363" y="4907017"/>
            <a:ext cx="915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k= x</a:t>
            </a:r>
            <a:r>
              <a:rPr lang="en" b="1" i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endParaRPr b="1">
              <a:solidFill>
                <a:schemeClr val="dk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08" name="Google Shape;2408;p84"/>
          <p:cNvCxnSpPr>
            <a:stCxn id="2402" idx="0"/>
            <a:endCxn id="2409" idx="3"/>
          </p:cNvCxnSpPr>
          <p:nvPr/>
        </p:nvCxnSpPr>
        <p:spPr>
          <a:xfrm rot="10800000" flipH="1">
            <a:off x="1238825" y="4555800"/>
            <a:ext cx="938400" cy="4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0" name="Google Shape;2410;p84"/>
          <p:cNvSpPr/>
          <p:nvPr/>
        </p:nvSpPr>
        <p:spPr>
          <a:xfrm>
            <a:off x="139350" y="6168917"/>
            <a:ext cx="2163600" cy="4588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11" name="Google Shape;2411;p84"/>
          <p:cNvSpPr txBox="1"/>
          <p:nvPr/>
        </p:nvSpPr>
        <p:spPr>
          <a:xfrm>
            <a:off x="221700" y="6121317"/>
            <a:ext cx="27852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 = [x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" sz="1500" i="1">
                <a:solidFill>
                  <a:schemeClr val="dk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" sz="1500" i="1" baseline="-25000">
                <a:solidFill>
                  <a:schemeClr val="dk2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" sz="1500" i="1">
                <a:solidFill>
                  <a:schemeClr val="dk2"/>
                </a:solidFill>
                <a:latin typeface="Times New Roman" pitchFamily="18" charset="0"/>
                <a:cs typeface="Times New Roman" pitchFamily="18" charset="0"/>
              </a:rPr>
              <a:t>,..., x</a:t>
            </a:r>
            <a:r>
              <a:rPr lang="en" sz="1500" i="1" baseline="-25000">
                <a:solidFill>
                  <a:schemeClr val="dk2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endParaRPr sz="1500" i="1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12" name="Google Shape;2412;p84"/>
          <p:cNvCxnSpPr>
            <a:endCxn id="2409" idx="5"/>
          </p:cNvCxnSpPr>
          <p:nvPr/>
        </p:nvCxnSpPr>
        <p:spPr>
          <a:xfrm rot="10800000">
            <a:off x="3207249" y="4555857"/>
            <a:ext cx="1081800" cy="37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3" name="Google Shape;2413;p84"/>
          <p:cNvCxnSpPr/>
          <p:nvPr/>
        </p:nvCxnSpPr>
        <p:spPr>
          <a:xfrm rot="10800000">
            <a:off x="2695625" y="3104251"/>
            <a:ext cx="0" cy="7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4" name="Google Shape;2414;p84"/>
          <p:cNvSpPr/>
          <p:nvPr/>
        </p:nvSpPr>
        <p:spPr>
          <a:xfrm>
            <a:off x="1967372" y="2375400"/>
            <a:ext cx="1766427" cy="76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15" name="Google Shape;2415;p84"/>
          <p:cNvSpPr txBox="1"/>
          <p:nvPr/>
        </p:nvSpPr>
        <p:spPr>
          <a:xfrm>
            <a:off x="1964050" y="2509784"/>
            <a:ext cx="184595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w=softmax( kq</a:t>
            </a:r>
            <a:r>
              <a:rPr lang="en" i="1" baseline="300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" i="1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dirty="0">
              <a:solidFill>
                <a:schemeClr val="dk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09" name="Google Shape;2409;p84"/>
          <p:cNvSpPr/>
          <p:nvPr/>
        </p:nvSpPr>
        <p:spPr>
          <a:xfrm>
            <a:off x="1964048" y="3904084"/>
            <a:ext cx="1456500" cy="76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16" name="Google Shape;2416;p84"/>
          <p:cNvSpPr txBox="1"/>
          <p:nvPr/>
        </p:nvSpPr>
        <p:spPr>
          <a:xfrm>
            <a:off x="2302950" y="3957251"/>
            <a:ext cx="853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w= kq</a:t>
            </a:r>
            <a:r>
              <a:rPr lang="en" i="1" baseline="3000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>
              <a:solidFill>
                <a:schemeClr val="dk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17" name="Google Shape;2417;p84"/>
          <p:cNvCxnSpPr/>
          <p:nvPr/>
        </p:nvCxnSpPr>
        <p:spPr>
          <a:xfrm rot="10800000" flipH="1">
            <a:off x="593913" y="3104251"/>
            <a:ext cx="18600" cy="302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8" name="Google Shape;2418;p84"/>
          <p:cNvSpPr txBox="1"/>
          <p:nvPr/>
        </p:nvSpPr>
        <p:spPr>
          <a:xfrm>
            <a:off x="3934550" y="4907000"/>
            <a:ext cx="853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q = </a:t>
            </a:r>
            <a:r>
              <a:rPr lang="en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" b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b="1">
              <a:solidFill>
                <a:schemeClr val="dk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19" name="Google Shape;2419;p84"/>
          <p:cNvSpPr txBox="1"/>
          <p:nvPr/>
        </p:nvSpPr>
        <p:spPr>
          <a:xfrm>
            <a:off x="3317700" y="6121300"/>
            <a:ext cx="27852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 = [y</a:t>
            </a:r>
            <a:r>
              <a:rPr lang="en" sz="1500" i="1" baseline="-250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" sz="1500" i="1">
                <a:solidFill>
                  <a:schemeClr val="dk2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" sz="1500" i="1" baseline="-25000">
                <a:solidFill>
                  <a:schemeClr val="dk2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" sz="1500" i="1">
                <a:solidFill>
                  <a:schemeClr val="dk2"/>
                </a:solidFill>
                <a:latin typeface="Times New Roman" pitchFamily="18" charset="0"/>
                <a:cs typeface="Times New Roman" pitchFamily="18" charset="0"/>
              </a:rPr>
              <a:t>,..., y</a:t>
            </a:r>
            <a:r>
              <a:rPr lang="en" sz="1500" i="1" baseline="-25000">
                <a:solidFill>
                  <a:schemeClr val="dk2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" sz="1500" i="1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endParaRPr sz="1500" i="1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20" name="Google Shape;2420;p84"/>
          <p:cNvSpPr/>
          <p:nvPr/>
        </p:nvSpPr>
        <p:spPr>
          <a:xfrm>
            <a:off x="323524" y="2645433"/>
            <a:ext cx="819475" cy="4588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21" name="Google Shape;2421;p84"/>
          <p:cNvSpPr txBox="1"/>
          <p:nvPr/>
        </p:nvSpPr>
        <p:spPr>
          <a:xfrm>
            <a:off x="304800" y="2590800"/>
            <a:ext cx="915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v = x</a:t>
            </a:r>
            <a:r>
              <a:rPr lang="en" b="1" i="1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endParaRPr b="1" dirty="0">
              <a:solidFill>
                <a:schemeClr val="dk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22" name="Google Shape;2422;p84"/>
          <p:cNvCxnSpPr>
            <a:stCxn id="2421" idx="0"/>
          </p:cNvCxnSpPr>
          <p:nvPr/>
        </p:nvCxnSpPr>
        <p:spPr>
          <a:xfrm flipV="1">
            <a:off x="762450" y="1569600"/>
            <a:ext cx="639300" cy="102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23" name="Google Shape;2423;p84"/>
          <p:cNvCxnSpPr>
            <a:stCxn id="2414" idx="0"/>
          </p:cNvCxnSpPr>
          <p:nvPr/>
        </p:nvCxnSpPr>
        <p:spPr>
          <a:xfrm flipH="1" flipV="1">
            <a:off x="1684924" y="1610200"/>
            <a:ext cx="1165662" cy="76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4" name="Google Shape;2424;p84"/>
          <p:cNvSpPr/>
          <p:nvPr/>
        </p:nvSpPr>
        <p:spPr>
          <a:xfrm>
            <a:off x="1250375" y="1114133"/>
            <a:ext cx="642900" cy="4588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25" name="Google Shape;2425;p84"/>
          <p:cNvSpPr txBox="1"/>
          <p:nvPr/>
        </p:nvSpPr>
        <p:spPr>
          <a:xfrm>
            <a:off x="1178112" y="1076751"/>
            <a:ext cx="1828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a = wv</a:t>
            </a:r>
            <a:endParaRPr>
              <a:solidFill>
                <a:schemeClr val="dk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26" name="Google Shape;2426;p84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452151" y="1916599"/>
            <a:ext cx="1082875" cy="4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7" name="Google Shape;2427;p84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4452157" y="874167"/>
            <a:ext cx="2199019" cy="904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304800"/>
            <a:ext cx="9144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Механизм работает через три компонента: 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Query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(запрос), 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Key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(ключ) 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Value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(значение). 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Аналогия - библиотека: </a:t>
            </a:r>
          </a:p>
          <a:p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Query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— это ваш поисковый запрос, 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Key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— это каталожные карточки книг, 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Value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— это сами книги. 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Self-attention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находит наиболее релевантные "книги" (слова) для каждого "запроса" (текущего слова).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065740" cy="527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272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Input/Output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Embeddings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6858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Embedding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Layer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переводит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каждый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токен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 непрерывный вектор фиксированной длины.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7708" y="1524000"/>
            <a:ext cx="1436419" cy="10156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Токен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слово  или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часть слова</a:t>
            </a:r>
            <a:endParaRPr lang="ru-RU" sz="2000" dirty="0"/>
          </a:p>
        </p:txBody>
      </p:sp>
      <p:sp>
        <p:nvSpPr>
          <p:cNvPr id="7" name="Стрелка влево 6"/>
          <p:cNvSpPr/>
          <p:nvPr/>
        </p:nvSpPr>
        <p:spPr>
          <a:xfrm flipH="1">
            <a:off x="1676400" y="1752600"/>
            <a:ext cx="381000" cy="533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6781800" y="1524000"/>
            <a:ext cx="2198825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Эмбеддинг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вектор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фиксированной длины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0" y="3048000"/>
            <a:ext cx="36576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Токенизация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: 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subword-токенизация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Byte-Pair Encoding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WordPiece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playing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» →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play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##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ing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334000" y="3200400"/>
            <a:ext cx="35814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Создание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эмбеддингов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: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Каждому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токену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ставится в соответствие обучаемый вектор фиксированной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размерности (512)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4419600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err="1" smtClean="0">
                <a:latin typeface="Times New Roman" pitchFamily="18" charset="0"/>
                <a:cs typeface="Times New Roman" pitchFamily="18" charset="0"/>
              </a:rPr>
              <a:t>Эмбеддинги</a:t>
            </a: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 – обучаемые!</a:t>
            </a: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Векторы 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эмбеддингов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инициализируются случайным образом.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В процессе обучения 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эмбеддинги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постепенно подстраиваются под задачу благодаря обратному распространению ошибки (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backpropagation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В конце обучения каждый 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токен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имеет «осмысленный» 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эмбеддинг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, отражающий контекст и его роль в задаче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Self-Attention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способен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самостоятельно извлечь и обучить очень качественные контекстные представления слов, часто превосходящие по эффективности заранее обученные статические 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эмбеддинги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(Word2Vec, 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FastText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или 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GloVe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4191000" y="1143000"/>
            <a:ext cx="1645666" cy="19389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Эмбеддинг-таблица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связывает :</a:t>
            </a:r>
          </a:p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ID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токена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эмбеддинг-вектор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Стрелка влево 17"/>
          <p:cNvSpPr/>
          <p:nvPr/>
        </p:nvSpPr>
        <p:spPr>
          <a:xfrm flipH="1">
            <a:off x="6019800" y="1752600"/>
            <a:ext cx="685800" cy="533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2133600" y="1219200"/>
            <a:ext cx="1447800" cy="163121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Словарь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токенов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хранит пары: </a:t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токен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→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ID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Стрелка влево 20"/>
          <p:cNvSpPr/>
          <p:nvPr/>
        </p:nvSpPr>
        <p:spPr>
          <a:xfrm flipH="1">
            <a:off x="3657600" y="1752600"/>
            <a:ext cx="457200" cy="533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630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Feed-forward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layer</a:t>
            </a:r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Feed-Forward Network (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FFN)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6096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Что делает: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FFN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выполняет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нелинейное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преобразование после слоя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attention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1066800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Предназначение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Добавление нелинейности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Сам механизм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attention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— это операция взвешенного суммирования, которая по сути линейна.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Для изучения сложных закономерностей нужна нелинейность.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Построение более сложных представлений данных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 помощью нелинейного преобразования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FF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способен создавать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сложные контекстные представления,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выявлять глубокие семантические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взаимосвязи.</a:t>
            </a:r>
          </a:p>
          <a:p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Усиление и уточнение признаков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FFД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помогает «вычленить»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наиболее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важные и информативные признаки.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14800"/>
            <a:ext cx="4486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0" y="4572000"/>
            <a:ext cx="9144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— вектор, поступающий на вход слоя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W1,b1​ — матрица весов и вектор смещения первого линейного слоя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: 512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  <a:sym typeface="Symbol"/>
              </a:rPr>
              <a:t> 2048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W2,b2​ — матрица весов и вектор смещения второго линейного слоя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2048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Symbol"/>
              </a:rPr>
              <a:t>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Symbol"/>
              </a:rPr>
              <a:t>512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max</a:t>
            </a: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⁡(0,x)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— функция активации </a:t>
            </a:r>
            <a:r>
              <a:rPr kumimoji="0" lang="ru-R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ReLU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или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GeLU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1" y="1192213"/>
            <a:ext cx="8856516" cy="467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751344"/>
            <a:ext cx="9144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Если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убрать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Feed-Forward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слой, то:</a:t>
            </a:r>
          </a:p>
          <a:p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Снижение выразительной способности модели: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Модель станет линейной (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attention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— линейная операция суммирования), что не позволит ей изучать сложные нелинейные зависимости в данных.</a:t>
            </a:r>
          </a:p>
          <a:p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Существенное падение качества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:</a:t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Transformer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перестанет эффективно улавливать тонкие закономерности, значительно ухудшится качество решения задач (перевод, генерация текста и т.д.).</a:t>
            </a:r>
          </a:p>
          <a:p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Потеря части обучаемых параметров: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Модель потеряет большую часть своих параметров (именно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FF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содержит значительную часть параметров модели), что сильно ограничит её возможности.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0" y="4826675"/>
            <a:ext cx="914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еханизм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внимания (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attention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совещание экспертов, которые обсуждают информацию и выделяют самое важное (это линейная операция, «сбор мнений»).</a:t>
            </a:r>
          </a:p>
          <a:p>
            <a:pPr algn="just"/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Feed-Forward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слои — это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аналитик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который берёт выделенные экспертами данные и делает их глубокий анализ, добавляя собственные выводы, интерпретации, и выдает уже осмысленную рекомендацию (нелинейное обобщение).</a:t>
            </a:r>
          </a:p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Если убрать аналитика (FFN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 – получим лишь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сырые выводы совещания, без глубокого анализа. Результат будет намного беднее и менее полезным.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52800" y="4419600"/>
            <a:ext cx="1655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Аналогия: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0" y="0"/>
            <a:ext cx="91630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Feed-forward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layer</a:t>
            </a:r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Feed-Forward Network (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FFN)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2800767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Skip-connections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33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Мы всегда что-то добавляем к исходной информации, но не меняем ее полностью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1143000"/>
            <a:ext cx="2062424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Linear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блок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16764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Преобразует финальные представления декодера в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логиты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— числовые значения для каждого возможного слова в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словаре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52400" y="2819400"/>
            <a:ext cx="1584921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= 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+ 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828800" y="2438400"/>
            <a:ext cx="7315200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 — вектор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логитов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Его размерность равна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размеру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словаря.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 — входной вектор, который поступает в линейный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слой.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 — матрица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весов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линейного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слоя, основной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обучаемый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параметр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 — вектор смещения (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bias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обучаемый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параметр.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3962400"/>
            <a:ext cx="2312556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Softmax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блок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0" y="4724400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Превращает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логиты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 вероятности. Если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Linear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говорит "слово 'кот' получает оценку 5, а слово 'собака' получает оценку 2", то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Softmax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превращает это в "65% вероятность для 'кот', 35% для 'собака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'".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Аналогия: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голосование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где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Linear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подсчитывает голоса, 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Softmax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вычисляет проценты.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6181725" cy="44402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3027608"/>
            <a:ext cx="5486400" cy="36248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7510283" y="0"/>
            <a:ext cx="163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Problems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8991600" cy="4385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429556"/>
            <a:ext cx="7924800" cy="5428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 l="61017" t="12213"/>
          <a:stretch>
            <a:fillRect/>
          </a:stretch>
        </p:blipFill>
        <p:spPr bwMode="auto">
          <a:xfrm>
            <a:off x="1143000" y="76200"/>
            <a:ext cx="2914131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Выгнутая вниз стрелка 3"/>
          <p:cNvSpPr/>
          <p:nvPr/>
        </p:nvSpPr>
        <p:spPr>
          <a:xfrm rot="5400000">
            <a:off x="-1447800" y="3048000"/>
            <a:ext cx="4267200" cy="1066800"/>
          </a:xfrm>
          <a:prstGeom prst="curvedUp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" name="Блок-схема: узел 4"/>
          <p:cNvSpPr/>
          <p:nvPr/>
        </p:nvSpPr>
        <p:spPr>
          <a:xfrm>
            <a:off x="1219200" y="685800"/>
            <a:ext cx="1066800" cy="1905000"/>
          </a:xfrm>
          <a:prstGeom prst="flowChartConnector">
            <a:avLst/>
          </a:prstGeom>
          <a:noFill/>
          <a:ln>
            <a:solidFill>
              <a:schemeClr val="accent6">
                <a:shade val="95000"/>
                <a:satMod val="105000"/>
                <a:alpha val="83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3216</TotalTime>
  <Words>2665</Words>
  <Application>Microsoft Office PowerPoint</Application>
  <PresentationFormat>Экран (4:3)</PresentationFormat>
  <Paragraphs>628</Paragraphs>
  <Slides>61</Slides>
  <Notes>10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61</vt:i4>
      </vt:variant>
    </vt:vector>
  </HeadingPairs>
  <TitlesOfParts>
    <vt:vector size="62" baseType="lpstr">
      <vt:lpstr>Тема Office</vt:lpstr>
      <vt:lpstr>RNN  Attention  Transformer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4. Positional Encoding </vt:lpstr>
      <vt:lpstr>Слайд 22</vt:lpstr>
      <vt:lpstr>Слайд 23</vt:lpstr>
      <vt:lpstr>Слайд 24</vt:lpstr>
      <vt:lpstr>Слайд 25</vt:lpstr>
      <vt:lpstr>Transformer Encoder </vt:lpstr>
      <vt:lpstr>Слайд 27</vt:lpstr>
      <vt:lpstr>Слайд 28</vt:lpstr>
      <vt:lpstr>Слайд 29</vt:lpstr>
      <vt:lpstr>Multi-Head Self-Attention </vt:lpstr>
      <vt:lpstr>Слайд 31</vt:lpstr>
      <vt:lpstr>Multi-Head Self-Attention  </vt:lpstr>
      <vt:lpstr>Слайд 33</vt:lpstr>
      <vt:lpstr>Positional Encoding </vt:lpstr>
      <vt:lpstr>Positional Encoding </vt:lpstr>
      <vt:lpstr>Positional Encoding </vt:lpstr>
      <vt:lpstr>Слайд 37</vt:lpstr>
      <vt:lpstr>Слайд 38</vt:lpstr>
      <vt:lpstr>Слайд 39</vt:lpstr>
      <vt:lpstr>Слайд 40</vt:lpstr>
      <vt:lpstr>Positional Encoding </vt:lpstr>
      <vt:lpstr>Слайд 42</vt:lpstr>
      <vt:lpstr>Слайд 43</vt:lpstr>
      <vt:lpstr>Слайд 44</vt:lpstr>
      <vt:lpstr>Слайд 45</vt:lpstr>
      <vt:lpstr>Masked Self-Attention  </vt:lpstr>
      <vt:lpstr>Cross-Attention</vt:lpstr>
      <vt:lpstr>Слайд 48</vt:lpstr>
      <vt:lpstr>Слайд 49</vt:lpstr>
      <vt:lpstr>Слайд 50</vt:lpstr>
      <vt:lpstr>Слайд 51</vt:lpstr>
      <vt:lpstr>Слайд 52</vt:lpstr>
      <vt:lpstr>QKV Attention </vt:lpstr>
      <vt:lpstr>QKV Attention </vt:lpstr>
      <vt:lpstr>Слайд 55</vt:lpstr>
      <vt:lpstr>Слайд 56</vt:lpstr>
      <vt:lpstr>Слайд 57</vt:lpstr>
      <vt:lpstr>Слайд 58</vt:lpstr>
      <vt:lpstr>Слайд 59</vt:lpstr>
      <vt:lpstr>Слайд 60</vt:lpstr>
      <vt:lpstr>Слайд 61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Katerina</dc:creator>
  <cp:lastModifiedBy>Katerina</cp:lastModifiedBy>
  <cp:revision>164</cp:revision>
  <dcterms:created xsi:type="dcterms:W3CDTF">2025-08-01T13:45:36Z</dcterms:created>
  <dcterms:modified xsi:type="dcterms:W3CDTF">2025-08-03T21:16:32Z</dcterms:modified>
</cp:coreProperties>
</file>